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256" r:id="rId2"/>
    <p:sldId id="359" r:id="rId3"/>
    <p:sldId id="274" r:id="rId4"/>
    <p:sldId id="275" r:id="rId5"/>
    <p:sldId id="277" r:id="rId6"/>
    <p:sldId id="279" r:id="rId7"/>
    <p:sldId id="280" r:id="rId8"/>
    <p:sldId id="278" r:id="rId9"/>
    <p:sldId id="281" r:id="rId10"/>
    <p:sldId id="282" r:id="rId11"/>
    <p:sldId id="283" r:id="rId12"/>
    <p:sldId id="360" r:id="rId13"/>
    <p:sldId id="285" r:id="rId14"/>
    <p:sldId id="286" r:id="rId15"/>
    <p:sldId id="287" r:id="rId16"/>
    <p:sldId id="288" r:id="rId17"/>
    <p:sldId id="289" r:id="rId18"/>
    <p:sldId id="290" r:id="rId19"/>
    <p:sldId id="257" r:id="rId20"/>
    <p:sldId id="264" r:id="rId21"/>
    <p:sldId id="263" r:id="rId22"/>
    <p:sldId id="262" r:id="rId23"/>
    <p:sldId id="259" r:id="rId24"/>
    <p:sldId id="260" r:id="rId25"/>
    <p:sldId id="261" r:id="rId26"/>
    <p:sldId id="265" r:id="rId27"/>
    <p:sldId id="266" r:id="rId28"/>
    <p:sldId id="272" r:id="rId29"/>
    <p:sldId id="292" r:id="rId30"/>
    <p:sldId id="293" r:id="rId31"/>
    <p:sldId id="294" r:id="rId32"/>
    <p:sldId id="295" r:id="rId33"/>
    <p:sldId id="296" r:id="rId34"/>
    <p:sldId id="297" r:id="rId35"/>
    <p:sldId id="357" r:id="rId36"/>
    <p:sldId id="298" r:id="rId37"/>
    <p:sldId id="299" r:id="rId38"/>
    <p:sldId id="358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48" r:id="rId54"/>
    <p:sldId id="349" r:id="rId55"/>
    <p:sldId id="350" r:id="rId56"/>
    <p:sldId id="351" r:id="rId57"/>
    <p:sldId id="352" r:id="rId58"/>
    <p:sldId id="353" r:id="rId59"/>
    <p:sldId id="354" r:id="rId60"/>
    <p:sldId id="355" r:id="rId61"/>
    <p:sldId id="356" r:id="rId62"/>
    <p:sldId id="328" r:id="rId63"/>
    <p:sldId id="329" r:id="rId64"/>
    <p:sldId id="330" r:id="rId65"/>
    <p:sldId id="331" r:id="rId66"/>
    <p:sldId id="332" r:id="rId67"/>
    <p:sldId id="333" r:id="rId68"/>
    <p:sldId id="334" r:id="rId69"/>
    <p:sldId id="335" r:id="rId70"/>
    <p:sldId id="336" r:id="rId71"/>
    <p:sldId id="337" r:id="rId72"/>
    <p:sldId id="338" r:id="rId73"/>
    <p:sldId id="339" r:id="rId74"/>
    <p:sldId id="340" r:id="rId75"/>
    <p:sldId id="341" r:id="rId76"/>
    <p:sldId id="342" r:id="rId77"/>
    <p:sldId id="343" r:id="rId78"/>
    <p:sldId id="344" r:id="rId79"/>
    <p:sldId id="345" r:id="rId80"/>
    <p:sldId id="346" r:id="rId81"/>
    <p:sldId id="258" r:id="rId8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B9BD5"/>
    <a:srgbClr val="000000"/>
    <a:srgbClr val="636363"/>
    <a:srgbClr val="636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82599" autoAdjust="0"/>
  </p:normalViewPr>
  <p:slideViewPr>
    <p:cSldViewPr snapToGrid="0">
      <p:cViewPr varScale="1">
        <p:scale>
          <a:sx n="95" d="100"/>
          <a:sy n="95" d="100"/>
        </p:scale>
        <p:origin x="120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360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B2E2F3-FB7F-4B78-AE61-A1725D2032E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BB8B60D-A719-4310-BE66-045AB3B8FF9E}">
      <dgm:prSet phldrT="[Tekst]" custT="1"/>
      <dgm:spPr/>
      <dgm:t>
        <a:bodyPr/>
        <a:lstStyle/>
        <a:p>
          <a:r>
            <a:rPr lang="pl-PL" sz="1000" b="1" dirty="0">
              <a:latin typeface="Arial" pitchFamily="34" charset="0"/>
              <a:cs typeface="Arial" pitchFamily="34" charset="0"/>
            </a:rPr>
            <a:t>KRYTERIA  DOPUSZCZALNOŚCI</a:t>
          </a:r>
        </a:p>
      </dgm:t>
    </dgm:pt>
    <dgm:pt modelId="{0AB97A70-DE44-4320-B24D-65332FDBF6BB}" type="parTrans" cxnId="{96892FF0-5FED-4470-A473-C0D9E2396531}">
      <dgm:prSet/>
      <dgm:spPr/>
      <dgm:t>
        <a:bodyPr/>
        <a:lstStyle/>
        <a:p>
          <a:endParaRPr lang="pl-PL"/>
        </a:p>
      </dgm:t>
    </dgm:pt>
    <dgm:pt modelId="{CC413AA6-80E5-4F18-92B9-FE81ED4A16F7}" type="sibTrans" cxnId="{96892FF0-5FED-4470-A473-C0D9E2396531}">
      <dgm:prSet/>
      <dgm:spPr/>
      <dgm:t>
        <a:bodyPr/>
        <a:lstStyle/>
        <a:p>
          <a:endParaRPr lang="pl-PL"/>
        </a:p>
      </dgm:t>
    </dgm:pt>
    <dgm:pt modelId="{45F22139-FBC1-4474-895B-26F16ED5E002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pl-PL" sz="11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Zgodność z celem szczegółowym i rezultatami Działania</a:t>
          </a:r>
        </a:p>
      </dgm:t>
    </dgm:pt>
    <dgm:pt modelId="{692F81D4-DBB8-4DE7-958F-DB433C3D27DA}" type="parTrans" cxnId="{182259F0-4CF3-459D-911F-613BB3B29AE0}">
      <dgm:prSet/>
      <dgm:spPr/>
      <dgm:t>
        <a:bodyPr/>
        <a:lstStyle/>
        <a:p>
          <a:endParaRPr lang="pl-PL"/>
        </a:p>
      </dgm:t>
    </dgm:pt>
    <dgm:pt modelId="{27F1D91E-7B0A-4696-8239-5EF5ED6445DD}" type="sibTrans" cxnId="{182259F0-4CF3-459D-911F-613BB3B29AE0}">
      <dgm:prSet/>
      <dgm:spPr/>
      <dgm:t>
        <a:bodyPr/>
        <a:lstStyle/>
        <a:p>
          <a:endParaRPr lang="pl-PL"/>
        </a:p>
      </dgm:t>
    </dgm:pt>
    <dgm:pt modelId="{2C0B3912-030B-40B3-9F3A-4DBB15206EC1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pl-PL" sz="11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Zgodność z typem projektu</a:t>
          </a:r>
        </a:p>
      </dgm:t>
    </dgm:pt>
    <dgm:pt modelId="{DFB2F1B9-3C85-4386-AED4-42A4C2579E49}" type="parTrans" cxnId="{02129C5C-F2C9-4A6F-817B-632612C83546}">
      <dgm:prSet/>
      <dgm:spPr/>
      <dgm:t>
        <a:bodyPr/>
        <a:lstStyle/>
        <a:p>
          <a:endParaRPr lang="pl-PL"/>
        </a:p>
      </dgm:t>
    </dgm:pt>
    <dgm:pt modelId="{F353FF51-7AD6-4D1D-9FB3-5B96FB507865}" type="sibTrans" cxnId="{02129C5C-F2C9-4A6F-817B-632612C83546}">
      <dgm:prSet/>
      <dgm:spPr/>
      <dgm:t>
        <a:bodyPr/>
        <a:lstStyle/>
        <a:p>
          <a:endParaRPr lang="pl-PL"/>
        </a:p>
      </dgm:t>
    </dgm:pt>
    <dgm:pt modelId="{61F47C30-ECF2-46E1-922A-6FEE429E0FF3}">
      <dgm:prSet phldrT="[Teks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sz="1000" b="1" dirty="0">
              <a:latin typeface="Arial" pitchFamily="34" charset="0"/>
              <a:cs typeface="Arial" pitchFamily="34" charset="0"/>
            </a:rPr>
            <a:t>KRYTERIA WYKONALNOŚCI</a:t>
          </a:r>
        </a:p>
      </dgm:t>
    </dgm:pt>
    <dgm:pt modelId="{27D7CC20-86EE-4282-9963-4B844534B04F}" type="parTrans" cxnId="{BC70EF6A-CEDB-432C-91B9-3F63816AB064}">
      <dgm:prSet/>
      <dgm:spPr/>
      <dgm:t>
        <a:bodyPr/>
        <a:lstStyle/>
        <a:p>
          <a:endParaRPr lang="pl-PL"/>
        </a:p>
      </dgm:t>
    </dgm:pt>
    <dgm:pt modelId="{2F7F6BFF-67E7-4B4C-8660-260014AAD560}" type="sibTrans" cxnId="{BC70EF6A-CEDB-432C-91B9-3F63816AB064}">
      <dgm:prSet/>
      <dgm:spPr/>
      <dgm:t>
        <a:bodyPr/>
        <a:lstStyle/>
        <a:p>
          <a:endParaRPr lang="pl-PL"/>
        </a:p>
      </dgm:t>
    </dgm:pt>
    <dgm:pt modelId="{1AA9527D-E902-41B4-87B2-70C446FC5130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1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Zgodność prawna</a:t>
          </a:r>
          <a:endParaRPr lang="pl-PL" sz="1100" dirty="0">
            <a:solidFill>
              <a:schemeClr val="tx1"/>
            </a:solidFill>
          </a:endParaRPr>
        </a:p>
      </dgm:t>
    </dgm:pt>
    <dgm:pt modelId="{64385D1D-44B3-45C8-A76C-71071404BD0E}" type="parTrans" cxnId="{243ABFF6-033E-49CA-8A00-B420CA473AD5}">
      <dgm:prSet/>
      <dgm:spPr/>
      <dgm:t>
        <a:bodyPr/>
        <a:lstStyle/>
        <a:p>
          <a:endParaRPr lang="pl-PL"/>
        </a:p>
      </dgm:t>
    </dgm:pt>
    <dgm:pt modelId="{9FCED419-344A-4676-9A09-5A82C3194131}" type="sibTrans" cxnId="{243ABFF6-033E-49CA-8A00-B420CA473AD5}">
      <dgm:prSet/>
      <dgm:spPr/>
      <dgm:t>
        <a:bodyPr/>
        <a:lstStyle/>
        <a:p>
          <a:endParaRPr lang="pl-PL"/>
        </a:p>
      </dgm:t>
    </dgm:pt>
    <dgm:pt modelId="{8C41D440-1D18-4AA7-8145-E8B01B529C3B}">
      <dgm:prSet phldrT="[Teks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Odpowiedniość/Adekwatność/Trafność (Skala punktów 1-5, waga 6)</a:t>
          </a:r>
          <a:endParaRPr lang="pl-PL" sz="11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5D05FE0-E5CB-4DDE-B090-D13E4F535936}" type="parTrans" cxnId="{9F0B73AD-585E-4A38-AF3F-C1A1C4241BF7}">
      <dgm:prSet/>
      <dgm:spPr/>
      <dgm:t>
        <a:bodyPr/>
        <a:lstStyle/>
        <a:p>
          <a:endParaRPr lang="pl-PL"/>
        </a:p>
      </dgm:t>
    </dgm:pt>
    <dgm:pt modelId="{1F810A08-E5CE-4DCB-9C03-0547FAE4BD0C}" type="sibTrans" cxnId="{9F0B73AD-585E-4A38-AF3F-C1A1C4241BF7}">
      <dgm:prSet/>
      <dgm:spPr/>
      <dgm:t>
        <a:bodyPr/>
        <a:lstStyle/>
        <a:p>
          <a:endParaRPr lang="pl-PL"/>
        </a:p>
      </dgm:t>
    </dgm:pt>
    <dgm:pt modelId="{6313BFA8-A2F2-46E0-9564-6BBD77C6AF00}">
      <dgm:prSet phldrT="[Teks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1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Spójność kompletność zapisów</a:t>
          </a:r>
        </a:p>
      </dgm:t>
    </dgm:pt>
    <dgm:pt modelId="{E4DAC8C9-38AC-4A9A-8166-B464422FF2EC}" type="parTrans" cxnId="{B56E089B-401B-4CFD-A219-F0EA4A14E807}">
      <dgm:prSet/>
      <dgm:spPr/>
      <dgm:t>
        <a:bodyPr/>
        <a:lstStyle/>
        <a:p>
          <a:endParaRPr lang="pl-PL"/>
        </a:p>
      </dgm:t>
    </dgm:pt>
    <dgm:pt modelId="{F4088223-F8B7-436F-AC4B-9CDEB5006C5E}" type="sibTrans" cxnId="{B56E089B-401B-4CFD-A219-F0EA4A14E807}">
      <dgm:prSet/>
      <dgm:spPr/>
      <dgm:t>
        <a:bodyPr/>
        <a:lstStyle/>
        <a:p>
          <a:endParaRPr lang="pl-PL"/>
        </a:p>
      </dgm:t>
    </dgm:pt>
    <dgm:pt modelId="{065F0AC8-63A6-4CA4-9F89-5356D9415FF7}">
      <dgm:prSet phldrT="[Teks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1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Zgodność z kwalifikowalnością wydatków</a:t>
          </a:r>
        </a:p>
      </dgm:t>
    </dgm:pt>
    <dgm:pt modelId="{26A87575-5590-4570-9FC4-427A381D609F}" type="parTrans" cxnId="{85197ED9-B90E-45B7-A46B-8BFAB946289C}">
      <dgm:prSet/>
      <dgm:spPr/>
      <dgm:t>
        <a:bodyPr/>
        <a:lstStyle/>
        <a:p>
          <a:endParaRPr lang="pl-PL"/>
        </a:p>
      </dgm:t>
    </dgm:pt>
    <dgm:pt modelId="{364727D0-7FCA-4F7B-8067-48EFFE6CA0A7}" type="sibTrans" cxnId="{85197ED9-B90E-45B7-A46B-8BFAB946289C}">
      <dgm:prSet/>
      <dgm:spPr/>
      <dgm:t>
        <a:bodyPr/>
        <a:lstStyle/>
        <a:p>
          <a:endParaRPr lang="pl-PL"/>
        </a:p>
      </dgm:t>
    </dgm:pt>
    <dgm:pt modelId="{0545DE61-0014-4A33-B6EB-4DCD688CFE21}">
      <dgm:prSet phldrT="[Teks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l-PL" sz="1000" dirty="0"/>
        </a:p>
      </dgm:t>
    </dgm:pt>
    <dgm:pt modelId="{DBC97105-D0C1-4344-A8E5-D4E72BCF6099}" type="parTrans" cxnId="{34004C63-719D-45A6-88EB-A0C343116C19}">
      <dgm:prSet/>
      <dgm:spPr/>
      <dgm:t>
        <a:bodyPr/>
        <a:lstStyle/>
        <a:p>
          <a:endParaRPr lang="pl-PL"/>
        </a:p>
      </dgm:t>
    </dgm:pt>
    <dgm:pt modelId="{C67A939A-6B8A-499F-8442-8EB9CC026654}" type="sibTrans" cxnId="{34004C63-719D-45A6-88EB-A0C343116C19}">
      <dgm:prSet/>
      <dgm:spPr/>
      <dgm:t>
        <a:bodyPr/>
        <a:lstStyle/>
        <a:p>
          <a:endParaRPr lang="pl-PL"/>
        </a:p>
      </dgm:t>
    </dgm:pt>
    <dgm:pt modelId="{0AA5D2F4-EFCD-4EC1-A23F-F6761AFBE083}">
      <dgm:prSet phldrT="[Teks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sz="1100" b="1" dirty="0">
              <a:latin typeface="Arial" pitchFamily="34" charset="0"/>
              <a:cs typeface="Arial" pitchFamily="34" charset="0"/>
            </a:rPr>
            <a:t>KRYTERIA</a:t>
          </a:r>
          <a:r>
            <a:rPr lang="pl-PL" sz="1100" dirty="0">
              <a:latin typeface="Arial" pitchFamily="34" charset="0"/>
              <a:cs typeface="Arial" pitchFamily="34" charset="0"/>
            </a:rPr>
            <a:t> </a:t>
          </a:r>
          <a:r>
            <a:rPr lang="pl-PL" sz="1100" b="1" dirty="0">
              <a:latin typeface="Arial" pitchFamily="34" charset="0"/>
              <a:cs typeface="Arial" pitchFamily="34" charset="0"/>
            </a:rPr>
            <a:t>ADMINISTRACYJNOSCI</a:t>
          </a:r>
        </a:p>
      </dgm:t>
    </dgm:pt>
    <dgm:pt modelId="{0C7DEA0D-6A49-4A88-ACF2-605AE1EED1A3}" type="parTrans" cxnId="{372D46D7-8034-43F2-8A8A-77ABD7D1C7FE}">
      <dgm:prSet/>
      <dgm:spPr/>
      <dgm:t>
        <a:bodyPr/>
        <a:lstStyle/>
        <a:p>
          <a:endParaRPr lang="pl-PL"/>
        </a:p>
      </dgm:t>
    </dgm:pt>
    <dgm:pt modelId="{B7B2B84B-8D59-4CD3-8438-C85B48E91579}" type="sibTrans" cxnId="{372D46D7-8034-43F2-8A8A-77ABD7D1C7FE}">
      <dgm:prSet/>
      <dgm:spPr/>
      <dgm:t>
        <a:bodyPr/>
        <a:lstStyle/>
        <a:p>
          <a:endParaRPr lang="pl-PL"/>
        </a:p>
      </dgm:t>
    </dgm:pt>
    <dgm:pt modelId="{17CE2614-9B95-4DD6-86C0-77748970065A}">
      <dgm:prSet phldrT="[Teks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sz="1000" b="1" dirty="0">
              <a:latin typeface="Arial" pitchFamily="34" charset="0"/>
              <a:cs typeface="Arial" pitchFamily="34" charset="0"/>
            </a:rPr>
            <a:t>KRYTERIA JAKOŚCI</a:t>
          </a:r>
        </a:p>
      </dgm:t>
    </dgm:pt>
    <dgm:pt modelId="{99E886DA-D056-42D1-850A-29AEB18E2FA3}" type="parTrans" cxnId="{10E4A9CF-5878-4F81-ABAF-4E1FBB1DF6DB}">
      <dgm:prSet/>
      <dgm:spPr/>
      <dgm:t>
        <a:bodyPr/>
        <a:lstStyle/>
        <a:p>
          <a:endParaRPr lang="pl-PL"/>
        </a:p>
      </dgm:t>
    </dgm:pt>
    <dgm:pt modelId="{29C74BFB-F769-4043-9637-C9812421D30D}" type="sibTrans" cxnId="{10E4A9CF-5878-4F81-ABAF-4E1FBB1DF6DB}">
      <dgm:prSet/>
      <dgm:spPr/>
      <dgm:t>
        <a:bodyPr/>
        <a:lstStyle/>
        <a:p>
          <a:endParaRPr lang="pl-PL"/>
        </a:p>
      </dgm:t>
    </dgm:pt>
    <dgm:pt modelId="{92051A1C-974E-46E6-ACC1-C25EAACCFE83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pl-PL" sz="1100" strike="noStrike" baseline="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Zgodność z wymogami pomocy publicznej </a:t>
          </a:r>
        </a:p>
      </dgm:t>
    </dgm:pt>
    <dgm:pt modelId="{D481CF32-FCC9-4CC1-8E7C-1C9608FD29B1}" type="parTrans" cxnId="{90AB159E-92C8-4CC1-BDC9-F18FF9933B2E}">
      <dgm:prSet/>
      <dgm:spPr/>
      <dgm:t>
        <a:bodyPr/>
        <a:lstStyle/>
        <a:p>
          <a:endParaRPr lang="pl-PL"/>
        </a:p>
      </dgm:t>
    </dgm:pt>
    <dgm:pt modelId="{11FD6289-3FEE-4329-82E2-750628040AE8}" type="sibTrans" cxnId="{90AB159E-92C8-4CC1-BDC9-F18FF9933B2E}">
      <dgm:prSet/>
      <dgm:spPr/>
      <dgm:t>
        <a:bodyPr/>
        <a:lstStyle/>
        <a:p>
          <a:endParaRPr lang="pl-PL"/>
        </a:p>
      </dgm:t>
    </dgm:pt>
    <dgm:pt modelId="{DD553D3A-EB32-496E-A7E5-18B69B4FF855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pl-PL" sz="11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Zgodność z zasadami horyzontalnymi </a:t>
          </a:r>
        </a:p>
      </dgm:t>
    </dgm:pt>
    <dgm:pt modelId="{8BD21F76-9836-4884-ADA6-17452BFEF6EF}" type="parTrans" cxnId="{5816ACCD-7A56-4019-BF48-9F6DA75A0502}">
      <dgm:prSet/>
      <dgm:spPr/>
      <dgm:t>
        <a:bodyPr/>
        <a:lstStyle/>
        <a:p>
          <a:endParaRPr lang="pl-PL"/>
        </a:p>
      </dgm:t>
    </dgm:pt>
    <dgm:pt modelId="{91A0ABAB-D114-4439-9E8E-9E243E2B3F56}" type="sibTrans" cxnId="{5816ACCD-7A56-4019-BF48-9F6DA75A0502}">
      <dgm:prSet/>
      <dgm:spPr/>
      <dgm:t>
        <a:bodyPr/>
        <a:lstStyle/>
        <a:p>
          <a:endParaRPr lang="pl-PL"/>
        </a:p>
      </dgm:t>
    </dgm:pt>
    <dgm:pt modelId="{3F91F095-EA74-4302-8C3E-6FCF7870231C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pl-PL" sz="11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Kwalifikowalność Beneficjenta/Partnera. </a:t>
          </a:r>
        </a:p>
      </dgm:t>
    </dgm:pt>
    <dgm:pt modelId="{6EE1FEBD-AB96-48DA-90EC-D25A7F8CAFEC}" type="parTrans" cxnId="{B88E8FE3-B3CD-4736-8EE2-C1F5B63CF32B}">
      <dgm:prSet/>
      <dgm:spPr/>
      <dgm:t>
        <a:bodyPr/>
        <a:lstStyle/>
        <a:p>
          <a:endParaRPr lang="pl-PL"/>
        </a:p>
      </dgm:t>
    </dgm:pt>
    <dgm:pt modelId="{B3126942-0300-4D13-A7AF-465123A871C5}" type="sibTrans" cxnId="{B88E8FE3-B3CD-4736-8EE2-C1F5B63CF32B}">
      <dgm:prSet/>
      <dgm:spPr/>
      <dgm:t>
        <a:bodyPr/>
        <a:lstStyle/>
        <a:p>
          <a:endParaRPr lang="pl-PL"/>
        </a:p>
      </dgm:t>
    </dgm:pt>
    <dgm:pt modelId="{F8D3CB9B-8A6D-42A3-B710-928C6E90A818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pl-PL" sz="1100" strike="noStrike" baseline="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Uproszczone metody rozliczania wydatków</a:t>
          </a:r>
        </a:p>
      </dgm:t>
    </dgm:pt>
    <dgm:pt modelId="{E7DFF04F-F80A-45BA-955D-B1928E924CC1}" type="parTrans" cxnId="{F3C087AF-BEB2-4DE2-80EF-7FFA9A0660A8}">
      <dgm:prSet/>
      <dgm:spPr/>
      <dgm:t>
        <a:bodyPr/>
        <a:lstStyle/>
        <a:p>
          <a:endParaRPr lang="pl-PL"/>
        </a:p>
      </dgm:t>
    </dgm:pt>
    <dgm:pt modelId="{D8968A46-3101-4A08-A6B6-460031FA1A0E}" type="sibTrans" cxnId="{F3C087AF-BEB2-4DE2-80EF-7FFA9A0660A8}">
      <dgm:prSet/>
      <dgm:spPr/>
      <dgm:t>
        <a:bodyPr/>
        <a:lstStyle/>
        <a:p>
          <a:endParaRPr lang="pl-PL"/>
        </a:p>
      </dgm:t>
    </dgm:pt>
    <dgm:pt modelId="{241C1DC4-41E2-4F60-8030-563E35FA271E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pl-PL" sz="1100" strike="noStrike" baseline="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Poprawność wypełnienia wniosku</a:t>
          </a:r>
        </a:p>
      </dgm:t>
    </dgm:pt>
    <dgm:pt modelId="{7DF6FAD2-691F-4847-95D6-5022270A46BF}" type="parTrans" cxnId="{748D888D-3018-40FF-AEFC-E500D9DAB1E2}">
      <dgm:prSet/>
      <dgm:spPr/>
      <dgm:t>
        <a:bodyPr/>
        <a:lstStyle/>
        <a:p>
          <a:endParaRPr lang="pl-PL"/>
        </a:p>
      </dgm:t>
    </dgm:pt>
    <dgm:pt modelId="{E7CFA4B0-495C-4BAA-A79F-4A4366F79D7D}" type="sibTrans" cxnId="{748D888D-3018-40FF-AEFC-E500D9DAB1E2}">
      <dgm:prSet/>
      <dgm:spPr/>
      <dgm:t>
        <a:bodyPr/>
        <a:lstStyle/>
        <a:p>
          <a:endParaRPr lang="pl-PL"/>
        </a:p>
      </dgm:t>
    </dgm:pt>
    <dgm:pt modelId="{4A5F4B44-9F7D-473A-9689-93D85B00BA6D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pl-PL" sz="11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Zgodność wsparcia</a:t>
          </a:r>
        </a:p>
      </dgm:t>
    </dgm:pt>
    <dgm:pt modelId="{42BE34D5-B8F7-49A9-B1D7-7A6A3B454ABE}" type="parTrans" cxnId="{C6BA9893-3F83-4F16-9992-98B6724BC606}">
      <dgm:prSet/>
      <dgm:spPr/>
      <dgm:t>
        <a:bodyPr/>
        <a:lstStyle/>
        <a:p>
          <a:endParaRPr lang="pl-PL"/>
        </a:p>
      </dgm:t>
    </dgm:pt>
    <dgm:pt modelId="{9579A4B3-57C2-4342-BD9A-662358CBCD4E}" type="sibTrans" cxnId="{C6BA9893-3F83-4F16-9992-98B6724BC606}">
      <dgm:prSet/>
      <dgm:spPr/>
      <dgm:t>
        <a:bodyPr/>
        <a:lstStyle/>
        <a:p>
          <a:endParaRPr lang="pl-PL"/>
        </a:p>
      </dgm:t>
    </dgm:pt>
    <dgm:pt modelId="{D2360515-DD51-4B5B-B242-61A2A63938D0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100" strike="noStrike" baseline="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Zgodność organizacyjno-operacyjna</a:t>
          </a:r>
        </a:p>
      </dgm:t>
    </dgm:pt>
    <dgm:pt modelId="{5230A99E-9D26-42F2-8713-FAEF750321C3}" type="parTrans" cxnId="{6BD629AD-682B-4248-869B-898AAAA8E238}">
      <dgm:prSet/>
      <dgm:spPr/>
      <dgm:t>
        <a:bodyPr/>
        <a:lstStyle/>
        <a:p>
          <a:endParaRPr lang="pl-PL"/>
        </a:p>
      </dgm:t>
    </dgm:pt>
    <dgm:pt modelId="{7D5C83AB-193F-49DF-9C55-AA9F6EEFCAB1}" type="sibTrans" cxnId="{6BD629AD-682B-4248-869B-898AAAA8E238}">
      <dgm:prSet/>
      <dgm:spPr/>
      <dgm:t>
        <a:bodyPr/>
        <a:lstStyle/>
        <a:p>
          <a:endParaRPr lang="pl-PL"/>
        </a:p>
      </dgm:t>
    </dgm:pt>
    <dgm:pt modelId="{16315BAE-3489-48AF-A014-E309C44ADAFB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1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Zdolność finansowa</a:t>
          </a:r>
        </a:p>
      </dgm:t>
    </dgm:pt>
    <dgm:pt modelId="{8E70D3B7-1290-4424-9916-73A7E18C71A7}" type="parTrans" cxnId="{EBC9D98B-67B9-48D5-812D-22B081B37AAE}">
      <dgm:prSet/>
      <dgm:spPr/>
      <dgm:t>
        <a:bodyPr/>
        <a:lstStyle/>
        <a:p>
          <a:endParaRPr lang="pl-PL"/>
        </a:p>
      </dgm:t>
    </dgm:pt>
    <dgm:pt modelId="{3CEB94AA-4B7D-478A-B4D8-8DCF6C8D8A6D}" type="sibTrans" cxnId="{EBC9D98B-67B9-48D5-812D-22B081B37AAE}">
      <dgm:prSet/>
      <dgm:spPr/>
      <dgm:t>
        <a:bodyPr/>
        <a:lstStyle/>
        <a:p>
          <a:endParaRPr lang="pl-PL"/>
        </a:p>
      </dgm:t>
    </dgm:pt>
    <dgm:pt modelId="{01B7AF2C-240D-436F-A519-9D50E22BE71E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100" strike="noStrike" baseline="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Celowość partnerstwa</a:t>
          </a:r>
        </a:p>
      </dgm:t>
    </dgm:pt>
    <dgm:pt modelId="{CBC9CC30-DEC9-447D-BDAC-5C7BFFA0FAFE}" type="parTrans" cxnId="{33081E16-55DB-4EB5-8858-D6F92C6321D4}">
      <dgm:prSet/>
      <dgm:spPr/>
      <dgm:t>
        <a:bodyPr/>
        <a:lstStyle/>
        <a:p>
          <a:endParaRPr lang="pl-PL"/>
        </a:p>
      </dgm:t>
    </dgm:pt>
    <dgm:pt modelId="{2265D7C0-BA5D-4320-A81D-E69D407181D5}" type="sibTrans" cxnId="{33081E16-55DB-4EB5-8858-D6F92C6321D4}">
      <dgm:prSet/>
      <dgm:spPr/>
      <dgm:t>
        <a:bodyPr/>
        <a:lstStyle/>
        <a:p>
          <a:endParaRPr lang="pl-PL"/>
        </a:p>
      </dgm:t>
    </dgm:pt>
    <dgm:pt modelId="{FF6011E8-62C7-4407-B5EC-19DAFEFEC280}">
      <dgm:prSet phldrT="[Teks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Skuteczność/Efektywność (Skala punktów 1-5, waga 6)</a:t>
          </a:r>
          <a:endParaRPr lang="pl-PL" sz="11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49D1690-0A8C-4F0A-91D3-A2BB34CAFFCD}" type="parTrans" cxnId="{4B259FDB-2FB5-4BCE-9D60-1809B8A158AC}">
      <dgm:prSet/>
      <dgm:spPr/>
      <dgm:t>
        <a:bodyPr/>
        <a:lstStyle/>
        <a:p>
          <a:endParaRPr lang="pl-PL"/>
        </a:p>
      </dgm:t>
    </dgm:pt>
    <dgm:pt modelId="{36D1C62B-89FD-4179-B2C7-936BB428C70D}" type="sibTrans" cxnId="{4B259FDB-2FB5-4BCE-9D60-1809B8A158AC}">
      <dgm:prSet/>
      <dgm:spPr/>
      <dgm:t>
        <a:bodyPr/>
        <a:lstStyle/>
        <a:p>
          <a:endParaRPr lang="pl-PL"/>
        </a:p>
      </dgm:t>
    </dgm:pt>
    <dgm:pt modelId="{1B87DBED-6CB2-4E23-8ABD-F10C952271A8}">
      <dgm:prSet phldrT="[Teks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100" strike="noStrike" baseline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Użyteczność </a:t>
          </a:r>
          <a:r>
            <a:rPr lang="pl-PL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(Skala punktów 1-5, waga 6)</a:t>
          </a:r>
          <a:endParaRPr lang="pl-PL" sz="1100" strike="noStrike" baseline="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3B6DEC72-30C7-446D-9203-D3315FE64CB8}" type="parTrans" cxnId="{0E6C4347-EE5D-4552-B7B9-36ADBBD68DF5}">
      <dgm:prSet/>
      <dgm:spPr/>
      <dgm:t>
        <a:bodyPr/>
        <a:lstStyle/>
        <a:p>
          <a:endParaRPr lang="pl-PL"/>
        </a:p>
      </dgm:t>
    </dgm:pt>
    <dgm:pt modelId="{FDF06B24-049C-4C53-9B7E-CE6DF470C31F}" type="sibTrans" cxnId="{0E6C4347-EE5D-4552-B7B9-36ADBBD68DF5}">
      <dgm:prSet/>
      <dgm:spPr/>
      <dgm:t>
        <a:bodyPr/>
        <a:lstStyle/>
        <a:p>
          <a:endParaRPr lang="pl-PL"/>
        </a:p>
      </dgm:t>
    </dgm:pt>
    <dgm:pt modelId="{8D2465EC-F426-41BE-8BAF-F2161CA7FF68}">
      <dgm:prSet phldrT="[Teks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1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Intensywność wsparcia</a:t>
          </a:r>
        </a:p>
      </dgm:t>
    </dgm:pt>
    <dgm:pt modelId="{EB8E66A7-A157-46DD-84B1-ADDEBB993B55}" type="parTrans" cxnId="{6C2A0090-714E-4683-A422-FE52DBD6311B}">
      <dgm:prSet/>
      <dgm:spPr/>
      <dgm:t>
        <a:bodyPr/>
        <a:lstStyle/>
        <a:p>
          <a:endParaRPr lang="pl-PL"/>
        </a:p>
      </dgm:t>
    </dgm:pt>
    <dgm:pt modelId="{AB59D4A8-535C-40E1-9428-4AA1C321E9BE}" type="sibTrans" cxnId="{6C2A0090-714E-4683-A422-FE52DBD6311B}">
      <dgm:prSet/>
      <dgm:spPr/>
      <dgm:t>
        <a:bodyPr/>
        <a:lstStyle/>
        <a:p>
          <a:endParaRPr lang="pl-PL"/>
        </a:p>
      </dgm:t>
    </dgm:pt>
    <dgm:pt modelId="{0C55A2B7-7C05-4E37-8103-D6EAFA4AA798}">
      <dgm:prSet phldrT="[Teks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Trwałość (Skala punktów 1-5, waga 2)</a:t>
          </a:r>
          <a:endParaRPr lang="pl-PL" sz="1100" strike="noStrike" baseline="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120550BE-3633-48E0-B13D-5A6E19C5580A}" type="parTrans" cxnId="{5889FF55-8F31-4B9E-8455-F4D0656D3DCF}">
      <dgm:prSet/>
      <dgm:spPr/>
      <dgm:t>
        <a:bodyPr/>
        <a:lstStyle/>
        <a:p>
          <a:endParaRPr lang="pl-PL"/>
        </a:p>
      </dgm:t>
    </dgm:pt>
    <dgm:pt modelId="{B39B66F7-F6EE-421C-8E0B-5EDB8D0D5025}" type="sibTrans" cxnId="{5889FF55-8F31-4B9E-8455-F4D0656D3DCF}">
      <dgm:prSet/>
      <dgm:spPr/>
      <dgm:t>
        <a:bodyPr/>
        <a:lstStyle/>
        <a:p>
          <a:endParaRPr lang="pl-PL"/>
        </a:p>
      </dgm:t>
    </dgm:pt>
    <dgm:pt modelId="{9E72BD2C-199C-4D1C-AF85-9528CC66397B}" type="pres">
      <dgm:prSet presAssocID="{F8B2E2F3-FB7F-4B78-AE61-A1725D2032E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E2D0B11-9910-4AA3-A85F-93D03AD74D55}" type="pres">
      <dgm:prSet presAssocID="{DBB8B60D-A719-4310-BE66-045AB3B8FF9E}" presName="parentLin" presStyleCnt="0"/>
      <dgm:spPr/>
    </dgm:pt>
    <dgm:pt modelId="{F95901E8-AB8C-48C9-8914-2B19FDEBBD84}" type="pres">
      <dgm:prSet presAssocID="{DBB8B60D-A719-4310-BE66-045AB3B8FF9E}" presName="parentLeftMargin" presStyleLbl="node1" presStyleIdx="0" presStyleCnt="4"/>
      <dgm:spPr/>
      <dgm:t>
        <a:bodyPr/>
        <a:lstStyle/>
        <a:p>
          <a:endParaRPr lang="pl-PL"/>
        </a:p>
      </dgm:t>
    </dgm:pt>
    <dgm:pt modelId="{77BCA394-CDD4-4B40-9826-7526B6AB9322}" type="pres">
      <dgm:prSet presAssocID="{DBB8B60D-A719-4310-BE66-045AB3B8FF9E}" presName="parentText" presStyleLbl="node1" presStyleIdx="0" presStyleCnt="4" custLinFactNeighborX="21146" custLinFactNeighborY="-1187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584FDE9-FC1D-49BD-88AC-28855147B6AA}" type="pres">
      <dgm:prSet presAssocID="{DBB8B60D-A719-4310-BE66-045AB3B8FF9E}" presName="negativeSpace" presStyleCnt="0"/>
      <dgm:spPr/>
    </dgm:pt>
    <dgm:pt modelId="{C44749B0-2ADA-4EA1-9951-72FD6055E50B}" type="pres">
      <dgm:prSet presAssocID="{DBB8B60D-A719-4310-BE66-045AB3B8FF9E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932CC5C-1573-41A0-8452-659321BF4CA4}" type="pres">
      <dgm:prSet presAssocID="{CC413AA6-80E5-4F18-92B9-FE81ED4A16F7}" presName="spaceBetweenRectangles" presStyleCnt="0"/>
      <dgm:spPr/>
    </dgm:pt>
    <dgm:pt modelId="{E45A990D-0291-4C1B-A041-D46F3AAF8409}" type="pres">
      <dgm:prSet presAssocID="{61F47C30-ECF2-46E1-922A-6FEE429E0FF3}" presName="parentLin" presStyleCnt="0"/>
      <dgm:spPr/>
    </dgm:pt>
    <dgm:pt modelId="{D7B34145-9A7F-40A1-B8DF-DBC27571EA38}" type="pres">
      <dgm:prSet presAssocID="{61F47C30-ECF2-46E1-922A-6FEE429E0FF3}" presName="parentLeftMargin" presStyleLbl="node1" presStyleIdx="0" presStyleCnt="4"/>
      <dgm:spPr/>
      <dgm:t>
        <a:bodyPr/>
        <a:lstStyle/>
        <a:p>
          <a:endParaRPr lang="pl-PL"/>
        </a:p>
      </dgm:t>
    </dgm:pt>
    <dgm:pt modelId="{06685424-6EF8-4A4B-ADCD-01C5717FB7C3}" type="pres">
      <dgm:prSet presAssocID="{61F47C30-ECF2-46E1-922A-6FEE429E0FF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8EEB60D-5ED1-47DB-B571-2A82C2E4EE0E}" type="pres">
      <dgm:prSet presAssocID="{61F47C30-ECF2-46E1-922A-6FEE429E0FF3}" presName="negativeSpace" presStyleCnt="0"/>
      <dgm:spPr/>
    </dgm:pt>
    <dgm:pt modelId="{12F9183C-020D-473B-8CB0-FBBC30BF7BE2}" type="pres">
      <dgm:prSet presAssocID="{61F47C30-ECF2-46E1-922A-6FEE429E0FF3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5277502-8FC7-4594-AC8A-70219DCBC5B6}" type="pres">
      <dgm:prSet presAssocID="{2F7F6BFF-67E7-4B4C-8660-260014AAD560}" presName="spaceBetweenRectangles" presStyleCnt="0"/>
      <dgm:spPr/>
    </dgm:pt>
    <dgm:pt modelId="{0EA76B05-FFAD-4218-8D3B-CE747F5F7D1D}" type="pres">
      <dgm:prSet presAssocID="{17CE2614-9B95-4DD6-86C0-77748970065A}" presName="parentLin" presStyleCnt="0"/>
      <dgm:spPr/>
    </dgm:pt>
    <dgm:pt modelId="{FA05C310-C8B7-40E2-8555-A835E7BB4B32}" type="pres">
      <dgm:prSet presAssocID="{17CE2614-9B95-4DD6-86C0-77748970065A}" presName="parentLeftMargin" presStyleLbl="node1" presStyleIdx="1" presStyleCnt="4"/>
      <dgm:spPr/>
      <dgm:t>
        <a:bodyPr/>
        <a:lstStyle/>
        <a:p>
          <a:endParaRPr lang="pl-PL"/>
        </a:p>
      </dgm:t>
    </dgm:pt>
    <dgm:pt modelId="{8A71C54C-98B9-4F40-81CB-6AD201E3E70D}" type="pres">
      <dgm:prSet presAssocID="{17CE2614-9B95-4DD6-86C0-77748970065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21DF999-A26D-4004-8B22-71F5591700FB}" type="pres">
      <dgm:prSet presAssocID="{17CE2614-9B95-4DD6-86C0-77748970065A}" presName="negativeSpace" presStyleCnt="0"/>
      <dgm:spPr/>
    </dgm:pt>
    <dgm:pt modelId="{0289FC92-97B6-4C54-877F-EB6653A36202}" type="pres">
      <dgm:prSet presAssocID="{17CE2614-9B95-4DD6-86C0-77748970065A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6D66C32-F3FC-48AB-AB0D-97372DB48398}" type="pres">
      <dgm:prSet presAssocID="{29C74BFB-F769-4043-9637-C9812421D30D}" presName="spaceBetweenRectangles" presStyleCnt="0"/>
      <dgm:spPr/>
    </dgm:pt>
    <dgm:pt modelId="{4B0D8711-E27D-429A-B97A-C88B3728B064}" type="pres">
      <dgm:prSet presAssocID="{0AA5D2F4-EFCD-4EC1-A23F-F6761AFBE083}" presName="parentLin" presStyleCnt="0"/>
      <dgm:spPr/>
    </dgm:pt>
    <dgm:pt modelId="{6FEE2BE5-440E-47E7-9EB8-E8012A5FD5E7}" type="pres">
      <dgm:prSet presAssocID="{0AA5D2F4-EFCD-4EC1-A23F-F6761AFBE083}" presName="parentLeftMargin" presStyleLbl="node1" presStyleIdx="2" presStyleCnt="4"/>
      <dgm:spPr/>
      <dgm:t>
        <a:bodyPr/>
        <a:lstStyle/>
        <a:p>
          <a:endParaRPr lang="pl-PL"/>
        </a:p>
      </dgm:t>
    </dgm:pt>
    <dgm:pt modelId="{1C595CC7-C287-4AC7-A10D-415A2E46A38C}" type="pres">
      <dgm:prSet presAssocID="{0AA5D2F4-EFCD-4EC1-A23F-F6761AFBE08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8C01D96-843B-4B6B-9B0C-3F61C0AD924B}" type="pres">
      <dgm:prSet presAssocID="{0AA5D2F4-EFCD-4EC1-A23F-F6761AFBE083}" presName="negativeSpace" presStyleCnt="0"/>
      <dgm:spPr/>
    </dgm:pt>
    <dgm:pt modelId="{8F8FE3BF-DE05-4507-9A32-2D841110886C}" type="pres">
      <dgm:prSet presAssocID="{0AA5D2F4-EFCD-4EC1-A23F-F6761AFBE08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CEE76D1-965D-4759-884B-74C51E67C269}" type="presOf" srcId="{61F47C30-ECF2-46E1-922A-6FEE429E0FF3}" destId="{06685424-6EF8-4A4B-ADCD-01C5717FB7C3}" srcOrd="1" destOrd="0" presId="urn:microsoft.com/office/officeart/2005/8/layout/list1"/>
    <dgm:cxn modelId="{F47793E7-D9BB-485F-ACA0-EFCD2C3F3553}" type="presOf" srcId="{0AA5D2F4-EFCD-4EC1-A23F-F6761AFBE083}" destId="{1C595CC7-C287-4AC7-A10D-415A2E46A38C}" srcOrd="1" destOrd="0" presId="urn:microsoft.com/office/officeart/2005/8/layout/list1"/>
    <dgm:cxn modelId="{90AB159E-92C8-4CC1-BDC9-F18FF9933B2E}" srcId="{DBB8B60D-A719-4310-BE66-045AB3B8FF9E}" destId="{92051A1C-974E-46E6-ACC1-C25EAACCFE83}" srcOrd="2" destOrd="0" parTransId="{D481CF32-FCC9-4CC1-8E7C-1C9608FD29B1}" sibTransId="{11FD6289-3FEE-4329-82E2-750628040AE8}"/>
    <dgm:cxn modelId="{BAFD0687-25A1-4CCC-8E6D-AA1C75ABC758}" type="presOf" srcId="{17CE2614-9B95-4DD6-86C0-77748970065A}" destId="{8A71C54C-98B9-4F40-81CB-6AD201E3E70D}" srcOrd="1" destOrd="0" presId="urn:microsoft.com/office/officeart/2005/8/layout/list1"/>
    <dgm:cxn modelId="{34004C63-719D-45A6-88EB-A0C343116C19}" srcId="{0AA5D2F4-EFCD-4EC1-A23F-F6761AFBE083}" destId="{0545DE61-0014-4A33-B6EB-4DCD688CFE21}" srcOrd="3" destOrd="0" parTransId="{DBC97105-D0C1-4344-A8E5-D4E72BCF6099}" sibTransId="{C67A939A-6B8A-499F-8442-8EB9CC026654}"/>
    <dgm:cxn modelId="{7C5CD5C6-C520-498C-B9D4-6B5ED8C9F34D}" type="presOf" srcId="{92051A1C-974E-46E6-ACC1-C25EAACCFE83}" destId="{C44749B0-2ADA-4EA1-9951-72FD6055E50B}" srcOrd="0" destOrd="2" presId="urn:microsoft.com/office/officeart/2005/8/layout/list1"/>
    <dgm:cxn modelId="{6C2A0090-714E-4683-A422-FE52DBD6311B}" srcId="{0AA5D2F4-EFCD-4EC1-A23F-F6761AFBE083}" destId="{8D2465EC-F426-41BE-8BAF-F2161CA7FF68}" srcOrd="2" destOrd="0" parTransId="{EB8E66A7-A157-46DD-84B1-ADDEBB993B55}" sibTransId="{AB59D4A8-535C-40E1-9428-4AA1C321E9BE}"/>
    <dgm:cxn modelId="{0E6C4347-EE5D-4552-B7B9-36ADBBD68DF5}" srcId="{17CE2614-9B95-4DD6-86C0-77748970065A}" destId="{1B87DBED-6CB2-4E23-8ABD-F10C952271A8}" srcOrd="2" destOrd="0" parTransId="{3B6DEC72-30C7-446D-9203-D3315FE64CB8}" sibTransId="{FDF06B24-049C-4C53-9B7E-CE6DF470C31F}"/>
    <dgm:cxn modelId="{77B35DC3-0910-4A86-8258-7709DD1D9240}" type="presOf" srcId="{0AA5D2F4-EFCD-4EC1-A23F-F6761AFBE083}" destId="{6FEE2BE5-440E-47E7-9EB8-E8012A5FD5E7}" srcOrd="0" destOrd="0" presId="urn:microsoft.com/office/officeart/2005/8/layout/list1"/>
    <dgm:cxn modelId="{243ABFF6-033E-49CA-8A00-B420CA473AD5}" srcId="{61F47C30-ECF2-46E1-922A-6FEE429E0FF3}" destId="{1AA9527D-E902-41B4-87B2-70C446FC5130}" srcOrd="0" destOrd="0" parTransId="{64385D1D-44B3-45C8-A76C-71071404BD0E}" sibTransId="{9FCED419-344A-4676-9A09-5A82C3194131}"/>
    <dgm:cxn modelId="{4B259FDB-2FB5-4BCE-9D60-1809B8A158AC}" srcId="{17CE2614-9B95-4DD6-86C0-77748970065A}" destId="{FF6011E8-62C7-4407-B5EC-19DAFEFEC280}" srcOrd="1" destOrd="0" parTransId="{B49D1690-0A8C-4F0A-91D3-A2BB34CAFFCD}" sibTransId="{36D1C62B-89FD-4179-B2C7-936BB428C70D}"/>
    <dgm:cxn modelId="{5816ACCD-7A56-4019-BF48-9F6DA75A0502}" srcId="{DBB8B60D-A719-4310-BE66-045AB3B8FF9E}" destId="{DD553D3A-EB32-496E-A7E5-18B69B4FF855}" srcOrd="3" destOrd="0" parTransId="{8BD21F76-9836-4884-ADA6-17452BFEF6EF}" sibTransId="{91A0ABAB-D114-4439-9E8E-9E243E2B3F56}"/>
    <dgm:cxn modelId="{27A375E5-0E0A-4E8F-B915-F3815ADCDB9E}" type="presOf" srcId="{065F0AC8-63A6-4CA4-9F89-5356D9415FF7}" destId="{8F8FE3BF-DE05-4507-9A32-2D841110886C}" srcOrd="0" destOrd="1" presId="urn:microsoft.com/office/officeart/2005/8/layout/list1"/>
    <dgm:cxn modelId="{85197ED9-B90E-45B7-A46B-8BFAB946289C}" srcId="{0AA5D2F4-EFCD-4EC1-A23F-F6761AFBE083}" destId="{065F0AC8-63A6-4CA4-9F89-5356D9415FF7}" srcOrd="1" destOrd="0" parTransId="{26A87575-5590-4570-9FC4-427A381D609F}" sibTransId="{364727D0-7FCA-4F7B-8067-48EFFE6CA0A7}"/>
    <dgm:cxn modelId="{FCF416A4-B0AA-432B-8779-0FEE8E8F5B64}" type="presOf" srcId="{DBB8B60D-A719-4310-BE66-045AB3B8FF9E}" destId="{F95901E8-AB8C-48C9-8914-2B19FDEBBD84}" srcOrd="0" destOrd="0" presId="urn:microsoft.com/office/officeart/2005/8/layout/list1"/>
    <dgm:cxn modelId="{DD7965DD-976F-4037-931E-ABC9D312795E}" type="presOf" srcId="{DBB8B60D-A719-4310-BE66-045AB3B8FF9E}" destId="{77BCA394-CDD4-4B40-9826-7526B6AB9322}" srcOrd="1" destOrd="0" presId="urn:microsoft.com/office/officeart/2005/8/layout/list1"/>
    <dgm:cxn modelId="{41B7944C-F4E5-48B7-9720-B297EC77BC09}" type="presOf" srcId="{6313BFA8-A2F2-46E0-9564-6BBD77C6AF00}" destId="{8F8FE3BF-DE05-4507-9A32-2D841110886C}" srcOrd="0" destOrd="0" presId="urn:microsoft.com/office/officeart/2005/8/layout/list1"/>
    <dgm:cxn modelId="{73D776FF-A000-4581-82F9-B6F3696C271F}" type="presOf" srcId="{4A5F4B44-9F7D-473A-9689-93D85B00BA6D}" destId="{C44749B0-2ADA-4EA1-9951-72FD6055E50B}" srcOrd="0" destOrd="7" presId="urn:microsoft.com/office/officeart/2005/8/layout/list1"/>
    <dgm:cxn modelId="{B56E089B-401B-4CFD-A219-F0EA4A14E807}" srcId="{0AA5D2F4-EFCD-4EC1-A23F-F6761AFBE083}" destId="{6313BFA8-A2F2-46E0-9564-6BBD77C6AF00}" srcOrd="0" destOrd="0" parTransId="{E4DAC8C9-38AC-4A9A-8166-B464422FF2EC}" sibTransId="{F4088223-F8B7-436F-AC4B-9CDEB5006C5E}"/>
    <dgm:cxn modelId="{9F0B73AD-585E-4A38-AF3F-C1A1C4241BF7}" srcId="{17CE2614-9B95-4DD6-86C0-77748970065A}" destId="{8C41D440-1D18-4AA7-8145-E8B01B529C3B}" srcOrd="0" destOrd="0" parTransId="{65D05FE0-E5CB-4DDE-B090-D13E4F535936}" sibTransId="{1F810A08-E5CE-4DCB-9C03-0547FAE4BD0C}"/>
    <dgm:cxn modelId="{75ABF50C-D190-4B03-A013-29348A3F871A}" type="presOf" srcId="{F8B2E2F3-FB7F-4B78-AE61-A1725D2032E4}" destId="{9E72BD2C-199C-4D1C-AF85-9528CC66397B}" srcOrd="0" destOrd="0" presId="urn:microsoft.com/office/officeart/2005/8/layout/list1"/>
    <dgm:cxn modelId="{BC70EF6A-CEDB-432C-91B9-3F63816AB064}" srcId="{F8B2E2F3-FB7F-4B78-AE61-A1725D2032E4}" destId="{61F47C30-ECF2-46E1-922A-6FEE429E0FF3}" srcOrd="1" destOrd="0" parTransId="{27D7CC20-86EE-4282-9963-4B844534B04F}" sibTransId="{2F7F6BFF-67E7-4B4C-8660-260014AAD560}"/>
    <dgm:cxn modelId="{1E2CF0AE-8E78-4C2B-A1B8-CF67E2A76093}" type="presOf" srcId="{D2360515-DD51-4B5B-B242-61A2A63938D0}" destId="{12F9183C-020D-473B-8CB0-FBBC30BF7BE2}" srcOrd="0" destOrd="1" presId="urn:microsoft.com/office/officeart/2005/8/layout/list1"/>
    <dgm:cxn modelId="{182259F0-4CF3-459D-911F-613BB3B29AE0}" srcId="{DBB8B60D-A719-4310-BE66-045AB3B8FF9E}" destId="{45F22139-FBC1-4474-895B-26F16ED5E002}" srcOrd="0" destOrd="0" parTransId="{692F81D4-DBB8-4DE7-958F-DB433C3D27DA}" sibTransId="{27F1D91E-7B0A-4696-8239-5EF5ED6445DD}"/>
    <dgm:cxn modelId="{D1FB7628-3ED2-4569-99A9-2A6A876A22E4}" type="presOf" srcId="{1AA9527D-E902-41B4-87B2-70C446FC5130}" destId="{12F9183C-020D-473B-8CB0-FBBC30BF7BE2}" srcOrd="0" destOrd="0" presId="urn:microsoft.com/office/officeart/2005/8/layout/list1"/>
    <dgm:cxn modelId="{28FFC34C-D170-4257-818C-C2E39E00E0E6}" type="presOf" srcId="{DD553D3A-EB32-496E-A7E5-18B69B4FF855}" destId="{C44749B0-2ADA-4EA1-9951-72FD6055E50B}" srcOrd="0" destOrd="3" presId="urn:microsoft.com/office/officeart/2005/8/layout/list1"/>
    <dgm:cxn modelId="{A2A326CA-017B-4FB2-85DD-E8B86F530232}" type="presOf" srcId="{241C1DC4-41E2-4F60-8030-563E35FA271E}" destId="{C44749B0-2ADA-4EA1-9951-72FD6055E50B}" srcOrd="0" destOrd="6" presId="urn:microsoft.com/office/officeart/2005/8/layout/list1"/>
    <dgm:cxn modelId="{5889FF55-8F31-4B9E-8455-F4D0656D3DCF}" srcId="{17CE2614-9B95-4DD6-86C0-77748970065A}" destId="{0C55A2B7-7C05-4E37-8103-D6EAFA4AA798}" srcOrd="3" destOrd="0" parTransId="{120550BE-3633-48E0-B13D-5A6E19C5580A}" sibTransId="{B39B66F7-F6EE-421C-8E0B-5EDB8D0D5025}"/>
    <dgm:cxn modelId="{10E4A9CF-5878-4F81-ABAF-4E1FBB1DF6DB}" srcId="{F8B2E2F3-FB7F-4B78-AE61-A1725D2032E4}" destId="{17CE2614-9B95-4DD6-86C0-77748970065A}" srcOrd="2" destOrd="0" parTransId="{99E886DA-D056-42D1-850A-29AEB18E2FA3}" sibTransId="{29C74BFB-F769-4043-9637-C9812421D30D}"/>
    <dgm:cxn modelId="{02129C5C-F2C9-4A6F-817B-632612C83546}" srcId="{DBB8B60D-A719-4310-BE66-045AB3B8FF9E}" destId="{2C0B3912-030B-40B3-9F3A-4DBB15206EC1}" srcOrd="1" destOrd="0" parTransId="{DFB2F1B9-3C85-4386-AED4-42A4C2579E49}" sibTransId="{F353FF51-7AD6-4D1D-9FB3-5B96FB507865}"/>
    <dgm:cxn modelId="{6EC20BC4-738B-4239-B68D-6DDF06ECE8D5}" type="presOf" srcId="{0C55A2B7-7C05-4E37-8103-D6EAFA4AA798}" destId="{0289FC92-97B6-4C54-877F-EB6653A36202}" srcOrd="0" destOrd="3" presId="urn:microsoft.com/office/officeart/2005/8/layout/list1"/>
    <dgm:cxn modelId="{8F331E8F-D48D-408A-B1F3-41FAA069BA6C}" type="presOf" srcId="{45F22139-FBC1-4474-895B-26F16ED5E002}" destId="{C44749B0-2ADA-4EA1-9951-72FD6055E50B}" srcOrd="0" destOrd="0" presId="urn:microsoft.com/office/officeart/2005/8/layout/list1"/>
    <dgm:cxn modelId="{6BD629AD-682B-4248-869B-898AAAA8E238}" srcId="{61F47C30-ECF2-46E1-922A-6FEE429E0FF3}" destId="{D2360515-DD51-4B5B-B242-61A2A63938D0}" srcOrd="1" destOrd="0" parTransId="{5230A99E-9D26-42F2-8713-FAEF750321C3}" sibTransId="{7D5C83AB-193F-49DF-9C55-AA9F6EEFCAB1}"/>
    <dgm:cxn modelId="{B61DB7D2-A091-4556-9225-253C2677205E}" type="presOf" srcId="{FF6011E8-62C7-4407-B5EC-19DAFEFEC280}" destId="{0289FC92-97B6-4C54-877F-EB6653A36202}" srcOrd="0" destOrd="1" presId="urn:microsoft.com/office/officeart/2005/8/layout/list1"/>
    <dgm:cxn modelId="{59FA0C66-E3E4-4E44-885F-99542E989CBB}" type="presOf" srcId="{8D2465EC-F426-41BE-8BAF-F2161CA7FF68}" destId="{8F8FE3BF-DE05-4507-9A32-2D841110886C}" srcOrd="0" destOrd="2" presId="urn:microsoft.com/office/officeart/2005/8/layout/list1"/>
    <dgm:cxn modelId="{487F2FD5-DB88-4E39-89BA-EEA3E7AA9458}" type="presOf" srcId="{F8D3CB9B-8A6D-42A3-B710-928C6E90A818}" destId="{C44749B0-2ADA-4EA1-9951-72FD6055E50B}" srcOrd="0" destOrd="5" presId="urn:microsoft.com/office/officeart/2005/8/layout/list1"/>
    <dgm:cxn modelId="{F207B4EC-5935-4F51-B205-C21F2A9FDEE3}" type="presOf" srcId="{1B87DBED-6CB2-4E23-8ABD-F10C952271A8}" destId="{0289FC92-97B6-4C54-877F-EB6653A36202}" srcOrd="0" destOrd="2" presId="urn:microsoft.com/office/officeart/2005/8/layout/list1"/>
    <dgm:cxn modelId="{B85210D5-D008-4162-AD39-B276B503E952}" type="presOf" srcId="{3F91F095-EA74-4302-8C3E-6FCF7870231C}" destId="{C44749B0-2ADA-4EA1-9951-72FD6055E50B}" srcOrd="0" destOrd="4" presId="urn:microsoft.com/office/officeart/2005/8/layout/list1"/>
    <dgm:cxn modelId="{2C9761F0-3BD0-47F8-9125-C13327B7A407}" type="presOf" srcId="{0545DE61-0014-4A33-B6EB-4DCD688CFE21}" destId="{8F8FE3BF-DE05-4507-9A32-2D841110886C}" srcOrd="0" destOrd="3" presId="urn:microsoft.com/office/officeart/2005/8/layout/list1"/>
    <dgm:cxn modelId="{EBC9D98B-67B9-48D5-812D-22B081B37AAE}" srcId="{61F47C30-ECF2-46E1-922A-6FEE429E0FF3}" destId="{16315BAE-3489-48AF-A014-E309C44ADAFB}" srcOrd="2" destOrd="0" parTransId="{8E70D3B7-1290-4424-9916-73A7E18C71A7}" sibTransId="{3CEB94AA-4B7D-478A-B4D8-8DCF6C8D8A6D}"/>
    <dgm:cxn modelId="{33081E16-55DB-4EB5-8858-D6F92C6321D4}" srcId="{61F47C30-ECF2-46E1-922A-6FEE429E0FF3}" destId="{01B7AF2C-240D-436F-A519-9D50E22BE71E}" srcOrd="3" destOrd="0" parTransId="{CBC9CC30-DEC9-447D-BDAC-5C7BFFA0FAFE}" sibTransId="{2265D7C0-BA5D-4320-A81D-E69D407181D5}"/>
    <dgm:cxn modelId="{C6BA9893-3F83-4F16-9992-98B6724BC606}" srcId="{DBB8B60D-A719-4310-BE66-045AB3B8FF9E}" destId="{4A5F4B44-9F7D-473A-9689-93D85B00BA6D}" srcOrd="7" destOrd="0" parTransId="{42BE34D5-B8F7-49A9-B1D7-7A6A3B454ABE}" sibTransId="{9579A4B3-57C2-4342-BD9A-662358CBCD4E}"/>
    <dgm:cxn modelId="{F3C087AF-BEB2-4DE2-80EF-7FFA9A0660A8}" srcId="{DBB8B60D-A719-4310-BE66-045AB3B8FF9E}" destId="{F8D3CB9B-8A6D-42A3-B710-928C6E90A818}" srcOrd="5" destOrd="0" parTransId="{E7DFF04F-F80A-45BA-955D-B1928E924CC1}" sibTransId="{D8968A46-3101-4A08-A6B6-460031FA1A0E}"/>
    <dgm:cxn modelId="{1A6147E8-6FBA-45BA-84BD-AD9A0CB84BA4}" type="presOf" srcId="{8C41D440-1D18-4AA7-8145-E8B01B529C3B}" destId="{0289FC92-97B6-4C54-877F-EB6653A36202}" srcOrd="0" destOrd="0" presId="urn:microsoft.com/office/officeart/2005/8/layout/list1"/>
    <dgm:cxn modelId="{BB968634-BCE5-4A70-B05A-8D87EC87981D}" type="presOf" srcId="{61F47C30-ECF2-46E1-922A-6FEE429E0FF3}" destId="{D7B34145-9A7F-40A1-B8DF-DBC27571EA38}" srcOrd="0" destOrd="0" presId="urn:microsoft.com/office/officeart/2005/8/layout/list1"/>
    <dgm:cxn modelId="{A6AA26E2-B78C-47C5-AAE1-38C9CAD70D19}" type="presOf" srcId="{2C0B3912-030B-40B3-9F3A-4DBB15206EC1}" destId="{C44749B0-2ADA-4EA1-9951-72FD6055E50B}" srcOrd="0" destOrd="1" presId="urn:microsoft.com/office/officeart/2005/8/layout/list1"/>
    <dgm:cxn modelId="{748D888D-3018-40FF-AEFC-E500D9DAB1E2}" srcId="{DBB8B60D-A719-4310-BE66-045AB3B8FF9E}" destId="{241C1DC4-41E2-4F60-8030-563E35FA271E}" srcOrd="6" destOrd="0" parTransId="{7DF6FAD2-691F-4847-95D6-5022270A46BF}" sibTransId="{E7CFA4B0-495C-4BAA-A79F-4A4366F79D7D}"/>
    <dgm:cxn modelId="{B88E8FE3-B3CD-4736-8EE2-C1F5B63CF32B}" srcId="{DBB8B60D-A719-4310-BE66-045AB3B8FF9E}" destId="{3F91F095-EA74-4302-8C3E-6FCF7870231C}" srcOrd="4" destOrd="0" parTransId="{6EE1FEBD-AB96-48DA-90EC-D25A7F8CAFEC}" sibTransId="{B3126942-0300-4D13-A7AF-465123A871C5}"/>
    <dgm:cxn modelId="{E537B6AC-DAE4-48EE-B380-3710B10F4C9C}" type="presOf" srcId="{01B7AF2C-240D-436F-A519-9D50E22BE71E}" destId="{12F9183C-020D-473B-8CB0-FBBC30BF7BE2}" srcOrd="0" destOrd="3" presId="urn:microsoft.com/office/officeart/2005/8/layout/list1"/>
    <dgm:cxn modelId="{26321B2D-2AF7-4CA6-AD24-C9FDA036C61E}" type="presOf" srcId="{16315BAE-3489-48AF-A014-E309C44ADAFB}" destId="{12F9183C-020D-473B-8CB0-FBBC30BF7BE2}" srcOrd="0" destOrd="2" presId="urn:microsoft.com/office/officeart/2005/8/layout/list1"/>
    <dgm:cxn modelId="{96892FF0-5FED-4470-A473-C0D9E2396531}" srcId="{F8B2E2F3-FB7F-4B78-AE61-A1725D2032E4}" destId="{DBB8B60D-A719-4310-BE66-045AB3B8FF9E}" srcOrd="0" destOrd="0" parTransId="{0AB97A70-DE44-4320-B24D-65332FDBF6BB}" sibTransId="{CC413AA6-80E5-4F18-92B9-FE81ED4A16F7}"/>
    <dgm:cxn modelId="{45D9FF04-2FDD-4220-BD0B-708A90CA9C91}" type="presOf" srcId="{17CE2614-9B95-4DD6-86C0-77748970065A}" destId="{FA05C310-C8B7-40E2-8555-A835E7BB4B32}" srcOrd="0" destOrd="0" presId="urn:microsoft.com/office/officeart/2005/8/layout/list1"/>
    <dgm:cxn modelId="{372D46D7-8034-43F2-8A8A-77ABD7D1C7FE}" srcId="{F8B2E2F3-FB7F-4B78-AE61-A1725D2032E4}" destId="{0AA5D2F4-EFCD-4EC1-A23F-F6761AFBE083}" srcOrd="3" destOrd="0" parTransId="{0C7DEA0D-6A49-4A88-ACF2-605AE1EED1A3}" sibTransId="{B7B2B84B-8D59-4CD3-8438-C85B48E91579}"/>
    <dgm:cxn modelId="{3C2D3215-63A4-4FD3-BF92-0350D3FBA794}" type="presParOf" srcId="{9E72BD2C-199C-4D1C-AF85-9528CC66397B}" destId="{4E2D0B11-9910-4AA3-A85F-93D03AD74D55}" srcOrd="0" destOrd="0" presId="urn:microsoft.com/office/officeart/2005/8/layout/list1"/>
    <dgm:cxn modelId="{798DEB2C-B5BD-4BE9-AAD7-05BF1BE0CAC0}" type="presParOf" srcId="{4E2D0B11-9910-4AA3-A85F-93D03AD74D55}" destId="{F95901E8-AB8C-48C9-8914-2B19FDEBBD84}" srcOrd="0" destOrd="0" presId="urn:microsoft.com/office/officeart/2005/8/layout/list1"/>
    <dgm:cxn modelId="{516F4467-6D8F-4D85-8085-9F149EE04791}" type="presParOf" srcId="{4E2D0B11-9910-4AA3-A85F-93D03AD74D55}" destId="{77BCA394-CDD4-4B40-9826-7526B6AB9322}" srcOrd="1" destOrd="0" presId="urn:microsoft.com/office/officeart/2005/8/layout/list1"/>
    <dgm:cxn modelId="{3B6F03FB-D294-41F3-B9C2-8671730EB5BE}" type="presParOf" srcId="{9E72BD2C-199C-4D1C-AF85-9528CC66397B}" destId="{A584FDE9-FC1D-49BD-88AC-28855147B6AA}" srcOrd="1" destOrd="0" presId="urn:microsoft.com/office/officeart/2005/8/layout/list1"/>
    <dgm:cxn modelId="{3960FE3B-D091-4E5F-A0FB-1BFB00B9681B}" type="presParOf" srcId="{9E72BD2C-199C-4D1C-AF85-9528CC66397B}" destId="{C44749B0-2ADA-4EA1-9951-72FD6055E50B}" srcOrd="2" destOrd="0" presId="urn:microsoft.com/office/officeart/2005/8/layout/list1"/>
    <dgm:cxn modelId="{4A49A502-672B-4107-9715-895933901418}" type="presParOf" srcId="{9E72BD2C-199C-4D1C-AF85-9528CC66397B}" destId="{F932CC5C-1573-41A0-8452-659321BF4CA4}" srcOrd="3" destOrd="0" presId="urn:microsoft.com/office/officeart/2005/8/layout/list1"/>
    <dgm:cxn modelId="{EC9369C5-0DB1-4524-9DE3-DFDAA95E8D00}" type="presParOf" srcId="{9E72BD2C-199C-4D1C-AF85-9528CC66397B}" destId="{E45A990D-0291-4C1B-A041-D46F3AAF8409}" srcOrd="4" destOrd="0" presId="urn:microsoft.com/office/officeart/2005/8/layout/list1"/>
    <dgm:cxn modelId="{9AA79AD1-DFDF-4C41-BE4E-F59335029329}" type="presParOf" srcId="{E45A990D-0291-4C1B-A041-D46F3AAF8409}" destId="{D7B34145-9A7F-40A1-B8DF-DBC27571EA38}" srcOrd="0" destOrd="0" presId="urn:microsoft.com/office/officeart/2005/8/layout/list1"/>
    <dgm:cxn modelId="{9B3238ED-CEB5-4FCA-973D-5BB2F7906230}" type="presParOf" srcId="{E45A990D-0291-4C1B-A041-D46F3AAF8409}" destId="{06685424-6EF8-4A4B-ADCD-01C5717FB7C3}" srcOrd="1" destOrd="0" presId="urn:microsoft.com/office/officeart/2005/8/layout/list1"/>
    <dgm:cxn modelId="{DAEFD9C4-7636-4D6E-BB60-00C54F68C2E3}" type="presParOf" srcId="{9E72BD2C-199C-4D1C-AF85-9528CC66397B}" destId="{68EEB60D-5ED1-47DB-B571-2A82C2E4EE0E}" srcOrd="5" destOrd="0" presId="urn:microsoft.com/office/officeart/2005/8/layout/list1"/>
    <dgm:cxn modelId="{BD65EB68-56F8-4972-97DA-22D73EE3A716}" type="presParOf" srcId="{9E72BD2C-199C-4D1C-AF85-9528CC66397B}" destId="{12F9183C-020D-473B-8CB0-FBBC30BF7BE2}" srcOrd="6" destOrd="0" presId="urn:microsoft.com/office/officeart/2005/8/layout/list1"/>
    <dgm:cxn modelId="{33D5EE70-529E-4E51-BA05-B9A09AC364E4}" type="presParOf" srcId="{9E72BD2C-199C-4D1C-AF85-9528CC66397B}" destId="{75277502-8FC7-4594-AC8A-70219DCBC5B6}" srcOrd="7" destOrd="0" presId="urn:microsoft.com/office/officeart/2005/8/layout/list1"/>
    <dgm:cxn modelId="{AB2B45D6-8916-4A47-AAEF-C336F1387975}" type="presParOf" srcId="{9E72BD2C-199C-4D1C-AF85-9528CC66397B}" destId="{0EA76B05-FFAD-4218-8D3B-CE747F5F7D1D}" srcOrd="8" destOrd="0" presId="urn:microsoft.com/office/officeart/2005/8/layout/list1"/>
    <dgm:cxn modelId="{A0D37BE2-91ED-45BE-8312-6BBC40CFE77B}" type="presParOf" srcId="{0EA76B05-FFAD-4218-8D3B-CE747F5F7D1D}" destId="{FA05C310-C8B7-40E2-8555-A835E7BB4B32}" srcOrd="0" destOrd="0" presId="urn:microsoft.com/office/officeart/2005/8/layout/list1"/>
    <dgm:cxn modelId="{D645CD03-B271-4096-9A4D-BB755F474FF6}" type="presParOf" srcId="{0EA76B05-FFAD-4218-8D3B-CE747F5F7D1D}" destId="{8A71C54C-98B9-4F40-81CB-6AD201E3E70D}" srcOrd="1" destOrd="0" presId="urn:microsoft.com/office/officeart/2005/8/layout/list1"/>
    <dgm:cxn modelId="{C4862868-64D0-4B7D-AEEF-251EB89096D6}" type="presParOf" srcId="{9E72BD2C-199C-4D1C-AF85-9528CC66397B}" destId="{D21DF999-A26D-4004-8B22-71F5591700FB}" srcOrd="9" destOrd="0" presId="urn:microsoft.com/office/officeart/2005/8/layout/list1"/>
    <dgm:cxn modelId="{7ACEBCCF-B43D-438C-8B9C-3F7B5D958C95}" type="presParOf" srcId="{9E72BD2C-199C-4D1C-AF85-9528CC66397B}" destId="{0289FC92-97B6-4C54-877F-EB6653A36202}" srcOrd="10" destOrd="0" presId="urn:microsoft.com/office/officeart/2005/8/layout/list1"/>
    <dgm:cxn modelId="{649E7071-EE96-4D13-88E4-9497CA77E26A}" type="presParOf" srcId="{9E72BD2C-199C-4D1C-AF85-9528CC66397B}" destId="{26D66C32-F3FC-48AB-AB0D-97372DB48398}" srcOrd="11" destOrd="0" presId="urn:microsoft.com/office/officeart/2005/8/layout/list1"/>
    <dgm:cxn modelId="{7CB82C47-AAF8-484B-AA0D-5D539C255E41}" type="presParOf" srcId="{9E72BD2C-199C-4D1C-AF85-9528CC66397B}" destId="{4B0D8711-E27D-429A-B97A-C88B3728B064}" srcOrd="12" destOrd="0" presId="urn:microsoft.com/office/officeart/2005/8/layout/list1"/>
    <dgm:cxn modelId="{09FB43A4-331C-44EA-A1E1-4AE2D373831B}" type="presParOf" srcId="{4B0D8711-E27D-429A-B97A-C88B3728B064}" destId="{6FEE2BE5-440E-47E7-9EB8-E8012A5FD5E7}" srcOrd="0" destOrd="0" presId="urn:microsoft.com/office/officeart/2005/8/layout/list1"/>
    <dgm:cxn modelId="{D3B11CF7-C3F1-4E8B-A8ED-9A5B058FA9A4}" type="presParOf" srcId="{4B0D8711-E27D-429A-B97A-C88B3728B064}" destId="{1C595CC7-C287-4AC7-A10D-415A2E46A38C}" srcOrd="1" destOrd="0" presId="urn:microsoft.com/office/officeart/2005/8/layout/list1"/>
    <dgm:cxn modelId="{2C4CDEA1-3E18-4D7F-84B6-17ED677E32DD}" type="presParOf" srcId="{9E72BD2C-199C-4D1C-AF85-9528CC66397B}" destId="{08C01D96-843B-4B6B-9B0C-3F61C0AD924B}" srcOrd="13" destOrd="0" presId="urn:microsoft.com/office/officeart/2005/8/layout/list1"/>
    <dgm:cxn modelId="{77836430-6F83-41B2-8ED2-7B150045247D}" type="presParOf" srcId="{9E72BD2C-199C-4D1C-AF85-9528CC66397B}" destId="{8F8FE3BF-DE05-4507-9A32-2D841110886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B2E2F3-FB7F-4B78-AE61-A1725D2032E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BB8B60D-A719-4310-BE66-045AB3B8FF9E}">
      <dgm:prSet phldrT="[Tekst]" custT="1"/>
      <dgm:spPr/>
      <dgm:t>
        <a:bodyPr/>
        <a:lstStyle/>
        <a:p>
          <a:r>
            <a:rPr lang="pl-PL" sz="1000" b="1" dirty="0">
              <a:latin typeface="Arial" pitchFamily="34" charset="0"/>
              <a:cs typeface="Arial" pitchFamily="34" charset="0"/>
            </a:rPr>
            <a:t>KRYTERIA  DOPUSZCZALNOŚCI</a:t>
          </a:r>
        </a:p>
      </dgm:t>
    </dgm:pt>
    <dgm:pt modelId="{0AB97A70-DE44-4320-B24D-65332FDBF6BB}" type="parTrans" cxnId="{96892FF0-5FED-4470-A473-C0D9E2396531}">
      <dgm:prSet/>
      <dgm:spPr/>
      <dgm:t>
        <a:bodyPr/>
        <a:lstStyle/>
        <a:p>
          <a:endParaRPr lang="pl-PL"/>
        </a:p>
      </dgm:t>
    </dgm:pt>
    <dgm:pt modelId="{CC413AA6-80E5-4F18-92B9-FE81ED4A16F7}" type="sibTrans" cxnId="{96892FF0-5FED-4470-A473-C0D9E2396531}">
      <dgm:prSet/>
      <dgm:spPr/>
      <dgm:t>
        <a:bodyPr/>
        <a:lstStyle/>
        <a:p>
          <a:endParaRPr lang="pl-PL"/>
        </a:p>
      </dgm:t>
    </dgm:pt>
    <dgm:pt modelId="{45F22139-FBC1-4474-895B-26F16ED5E002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57150" indent="0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1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Zgodność z celem szczegółowym i rezultatami Działania</a:t>
          </a:r>
        </a:p>
      </dgm:t>
    </dgm:pt>
    <dgm:pt modelId="{692F81D4-DBB8-4DE7-958F-DB433C3D27DA}" type="parTrans" cxnId="{182259F0-4CF3-459D-911F-613BB3B29AE0}">
      <dgm:prSet/>
      <dgm:spPr/>
      <dgm:t>
        <a:bodyPr/>
        <a:lstStyle/>
        <a:p>
          <a:endParaRPr lang="pl-PL"/>
        </a:p>
      </dgm:t>
    </dgm:pt>
    <dgm:pt modelId="{27F1D91E-7B0A-4696-8239-5EF5ED6445DD}" type="sibTrans" cxnId="{182259F0-4CF3-459D-911F-613BB3B29AE0}">
      <dgm:prSet/>
      <dgm:spPr/>
      <dgm:t>
        <a:bodyPr/>
        <a:lstStyle/>
        <a:p>
          <a:endParaRPr lang="pl-PL"/>
        </a:p>
      </dgm:t>
    </dgm:pt>
    <dgm:pt modelId="{2C0B3912-030B-40B3-9F3A-4DBB15206EC1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57150" indent="0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1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Zgodność z typem projektu</a:t>
          </a:r>
        </a:p>
      </dgm:t>
    </dgm:pt>
    <dgm:pt modelId="{DFB2F1B9-3C85-4386-AED4-42A4C2579E49}" type="parTrans" cxnId="{02129C5C-F2C9-4A6F-817B-632612C83546}">
      <dgm:prSet/>
      <dgm:spPr/>
      <dgm:t>
        <a:bodyPr/>
        <a:lstStyle/>
        <a:p>
          <a:endParaRPr lang="pl-PL"/>
        </a:p>
      </dgm:t>
    </dgm:pt>
    <dgm:pt modelId="{F353FF51-7AD6-4D1D-9FB3-5B96FB507865}" type="sibTrans" cxnId="{02129C5C-F2C9-4A6F-817B-632612C83546}">
      <dgm:prSet/>
      <dgm:spPr/>
      <dgm:t>
        <a:bodyPr/>
        <a:lstStyle/>
        <a:p>
          <a:endParaRPr lang="pl-PL"/>
        </a:p>
      </dgm:t>
    </dgm:pt>
    <dgm:pt modelId="{61F47C30-ECF2-46E1-922A-6FEE429E0FF3}">
      <dgm:prSet phldrT="[Teks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sz="1000" b="1" dirty="0">
              <a:latin typeface="Arial" pitchFamily="34" charset="0"/>
              <a:cs typeface="Arial" pitchFamily="34" charset="0"/>
            </a:rPr>
            <a:t>KRYTERIA WYKONALNOŚCI</a:t>
          </a:r>
        </a:p>
      </dgm:t>
    </dgm:pt>
    <dgm:pt modelId="{27D7CC20-86EE-4282-9963-4B844534B04F}" type="parTrans" cxnId="{BC70EF6A-CEDB-432C-91B9-3F63816AB064}">
      <dgm:prSet/>
      <dgm:spPr/>
      <dgm:t>
        <a:bodyPr/>
        <a:lstStyle/>
        <a:p>
          <a:endParaRPr lang="pl-PL"/>
        </a:p>
      </dgm:t>
    </dgm:pt>
    <dgm:pt modelId="{2F7F6BFF-67E7-4B4C-8660-260014AAD560}" type="sibTrans" cxnId="{BC70EF6A-CEDB-432C-91B9-3F63816AB064}">
      <dgm:prSet/>
      <dgm:spPr/>
      <dgm:t>
        <a:bodyPr/>
        <a:lstStyle/>
        <a:p>
          <a:endParaRPr lang="pl-PL"/>
        </a:p>
      </dgm:t>
    </dgm:pt>
    <dgm:pt modelId="{8C41D440-1D18-4AA7-8145-E8B01B529C3B}">
      <dgm:prSet phldrT="[Teks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1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Odpowiedzialność/Adekwatność Trafność (</a:t>
          </a:r>
          <a:r>
            <a:rPr lang="pl-PL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0-15 </a:t>
          </a:r>
          <a:r>
            <a:rPr lang="pl-PL" sz="11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pkt)</a:t>
          </a:r>
        </a:p>
      </dgm:t>
    </dgm:pt>
    <dgm:pt modelId="{65D05FE0-E5CB-4DDE-B090-D13E4F535936}" type="parTrans" cxnId="{9F0B73AD-585E-4A38-AF3F-C1A1C4241BF7}">
      <dgm:prSet/>
      <dgm:spPr/>
      <dgm:t>
        <a:bodyPr/>
        <a:lstStyle/>
        <a:p>
          <a:endParaRPr lang="pl-PL"/>
        </a:p>
      </dgm:t>
    </dgm:pt>
    <dgm:pt modelId="{1F810A08-E5CE-4DCB-9C03-0547FAE4BD0C}" type="sibTrans" cxnId="{9F0B73AD-585E-4A38-AF3F-C1A1C4241BF7}">
      <dgm:prSet/>
      <dgm:spPr/>
      <dgm:t>
        <a:bodyPr/>
        <a:lstStyle/>
        <a:p>
          <a:endParaRPr lang="pl-PL"/>
        </a:p>
      </dgm:t>
    </dgm:pt>
    <dgm:pt modelId="{6313BFA8-A2F2-46E0-9564-6BBD77C6AF00}">
      <dgm:prSet phldrT="[Teks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pl-PL" sz="11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Intensywność wsparcia</a:t>
          </a:r>
        </a:p>
      </dgm:t>
    </dgm:pt>
    <dgm:pt modelId="{E4DAC8C9-38AC-4A9A-8166-B464422FF2EC}" type="parTrans" cxnId="{B56E089B-401B-4CFD-A219-F0EA4A14E807}">
      <dgm:prSet/>
      <dgm:spPr/>
      <dgm:t>
        <a:bodyPr/>
        <a:lstStyle/>
        <a:p>
          <a:endParaRPr lang="pl-PL"/>
        </a:p>
      </dgm:t>
    </dgm:pt>
    <dgm:pt modelId="{F4088223-F8B7-436F-AC4B-9CDEB5006C5E}" type="sibTrans" cxnId="{B56E089B-401B-4CFD-A219-F0EA4A14E807}">
      <dgm:prSet/>
      <dgm:spPr/>
      <dgm:t>
        <a:bodyPr/>
        <a:lstStyle/>
        <a:p>
          <a:endParaRPr lang="pl-PL"/>
        </a:p>
      </dgm:t>
    </dgm:pt>
    <dgm:pt modelId="{065F0AC8-63A6-4CA4-9F89-5356D9415FF7}">
      <dgm:prSet phldrT="[Teks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l-PL" sz="1100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6A87575-5590-4570-9FC4-427A381D609F}" type="parTrans" cxnId="{85197ED9-B90E-45B7-A46B-8BFAB946289C}">
      <dgm:prSet/>
      <dgm:spPr/>
      <dgm:t>
        <a:bodyPr/>
        <a:lstStyle/>
        <a:p>
          <a:endParaRPr lang="pl-PL"/>
        </a:p>
      </dgm:t>
    </dgm:pt>
    <dgm:pt modelId="{364727D0-7FCA-4F7B-8067-48EFFE6CA0A7}" type="sibTrans" cxnId="{85197ED9-B90E-45B7-A46B-8BFAB946289C}">
      <dgm:prSet/>
      <dgm:spPr/>
      <dgm:t>
        <a:bodyPr/>
        <a:lstStyle/>
        <a:p>
          <a:endParaRPr lang="pl-PL"/>
        </a:p>
      </dgm:t>
    </dgm:pt>
    <dgm:pt modelId="{0AA5D2F4-EFCD-4EC1-A23F-F6761AFBE083}">
      <dgm:prSet phldrT="[Teks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sz="1100" b="1" dirty="0">
              <a:latin typeface="Arial" pitchFamily="34" charset="0"/>
              <a:cs typeface="Arial" pitchFamily="34" charset="0"/>
            </a:rPr>
            <a:t>KRYTERIA</a:t>
          </a:r>
          <a:r>
            <a:rPr lang="pl-PL" sz="1100" dirty="0">
              <a:latin typeface="Arial" pitchFamily="34" charset="0"/>
              <a:cs typeface="Arial" pitchFamily="34" charset="0"/>
            </a:rPr>
            <a:t> </a:t>
          </a:r>
          <a:r>
            <a:rPr lang="pl-PL" sz="1100" b="1" dirty="0">
              <a:latin typeface="Arial" pitchFamily="34" charset="0"/>
              <a:cs typeface="Arial" pitchFamily="34" charset="0"/>
            </a:rPr>
            <a:t>ADMINISTRACYJNOSCI</a:t>
          </a:r>
        </a:p>
      </dgm:t>
    </dgm:pt>
    <dgm:pt modelId="{0C7DEA0D-6A49-4A88-ACF2-605AE1EED1A3}" type="parTrans" cxnId="{372D46D7-8034-43F2-8A8A-77ABD7D1C7FE}">
      <dgm:prSet/>
      <dgm:spPr/>
      <dgm:t>
        <a:bodyPr/>
        <a:lstStyle/>
        <a:p>
          <a:endParaRPr lang="pl-PL"/>
        </a:p>
      </dgm:t>
    </dgm:pt>
    <dgm:pt modelId="{B7B2B84B-8D59-4CD3-8438-C85B48E91579}" type="sibTrans" cxnId="{372D46D7-8034-43F2-8A8A-77ABD7D1C7FE}">
      <dgm:prSet/>
      <dgm:spPr/>
      <dgm:t>
        <a:bodyPr/>
        <a:lstStyle/>
        <a:p>
          <a:endParaRPr lang="pl-PL"/>
        </a:p>
      </dgm:t>
    </dgm:pt>
    <dgm:pt modelId="{17CE2614-9B95-4DD6-86C0-77748970065A}">
      <dgm:prSet phldrT="[Teks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l-PL" sz="1000" b="1" dirty="0">
              <a:latin typeface="Arial" pitchFamily="34" charset="0"/>
              <a:cs typeface="Arial" pitchFamily="34" charset="0"/>
            </a:rPr>
            <a:t>KRYTERIA JAKOŚCI</a:t>
          </a:r>
        </a:p>
      </dgm:t>
    </dgm:pt>
    <dgm:pt modelId="{99E886DA-D056-42D1-850A-29AEB18E2FA3}" type="parTrans" cxnId="{10E4A9CF-5878-4F81-ABAF-4E1FBB1DF6DB}">
      <dgm:prSet/>
      <dgm:spPr/>
      <dgm:t>
        <a:bodyPr/>
        <a:lstStyle/>
        <a:p>
          <a:endParaRPr lang="pl-PL"/>
        </a:p>
      </dgm:t>
    </dgm:pt>
    <dgm:pt modelId="{29C74BFB-F769-4043-9637-C9812421D30D}" type="sibTrans" cxnId="{10E4A9CF-5878-4F81-ABAF-4E1FBB1DF6DB}">
      <dgm:prSet/>
      <dgm:spPr/>
      <dgm:t>
        <a:bodyPr/>
        <a:lstStyle/>
        <a:p>
          <a:endParaRPr lang="pl-PL"/>
        </a:p>
      </dgm:t>
    </dgm:pt>
    <dgm:pt modelId="{DD553D3A-EB32-496E-A7E5-18B69B4FF855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57150" indent="0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1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Zgodność z zasadami horyzontalnymi </a:t>
          </a:r>
        </a:p>
      </dgm:t>
    </dgm:pt>
    <dgm:pt modelId="{8BD21F76-9836-4884-ADA6-17452BFEF6EF}" type="parTrans" cxnId="{5816ACCD-7A56-4019-BF48-9F6DA75A0502}">
      <dgm:prSet/>
      <dgm:spPr/>
      <dgm:t>
        <a:bodyPr/>
        <a:lstStyle/>
        <a:p>
          <a:endParaRPr lang="pl-PL"/>
        </a:p>
      </dgm:t>
    </dgm:pt>
    <dgm:pt modelId="{91A0ABAB-D114-4439-9E8E-9E243E2B3F56}" type="sibTrans" cxnId="{5816ACCD-7A56-4019-BF48-9F6DA75A0502}">
      <dgm:prSet/>
      <dgm:spPr/>
      <dgm:t>
        <a:bodyPr/>
        <a:lstStyle/>
        <a:p>
          <a:endParaRPr lang="pl-PL"/>
        </a:p>
      </dgm:t>
    </dgm:pt>
    <dgm:pt modelId="{4A5F4B44-9F7D-473A-9689-93D85B00BA6D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57150" indent="0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1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Zgodność wsparcia</a:t>
          </a:r>
        </a:p>
      </dgm:t>
    </dgm:pt>
    <dgm:pt modelId="{42BE34D5-B8F7-49A9-B1D7-7A6A3B454ABE}" type="parTrans" cxnId="{C6BA9893-3F83-4F16-9992-98B6724BC606}">
      <dgm:prSet/>
      <dgm:spPr/>
      <dgm:t>
        <a:bodyPr/>
        <a:lstStyle/>
        <a:p>
          <a:endParaRPr lang="pl-PL"/>
        </a:p>
      </dgm:t>
    </dgm:pt>
    <dgm:pt modelId="{9579A4B3-57C2-4342-BD9A-662358CBCD4E}" type="sibTrans" cxnId="{C6BA9893-3F83-4F16-9992-98B6724BC606}">
      <dgm:prSet/>
      <dgm:spPr/>
      <dgm:t>
        <a:bodyPr/>
        <a:lstStyle/>
        <a:p>
          <a:endParaRPr lang="pl-PL"/>
        </a:p>
      </dgm:t>
    </dgm:pt>
    <dgm:pt modelId="{89D69665-51ED-4399-8AB4-19F55693B233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57150" indent="0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1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Kwalifikowalność Beneficjenta/Partnera.</a:t>
          </a:r>
        </a:p>
      </dgm:t>
    </dgm:pt>
    <dgm:pt modelId="{D5A2FC70-DA2F-4FF6-B9C5-A956A67BA5A8}" type="parTrans" cxnId="{49550ED1-C441-4DDD-9D57-DB6CD9A8C81C}">
      <dgm:prSet/>
      <dgm:spPr/>
      <dgm:t>
        <a:bodyPr/>
        <a:lstStyle/>
        <a:p>
          <a:endParaRPr lang="pl-PL"/>
        </a:p>
      </dgm:t>
    </dgm:pt>
    <dgm:pt modelId="{935B3CB5-81E2-4327-BBE4-0A4AFD25155C}" type="sibTrans" cxnId="{49550ED1-C441-4DDD-9D57-DB6CD9A8C81C}">
      <dgm:prSet/>
      <dgm:spPr/>
      <dgm:t>
        <a:bodyPr/>
        <a:lstStyle/>
        <a:p>
          <a:endParaRPr lang="pl-PL"/>
        </a:p>
      </dgm:t>
    </dgm:pt>
    <dgm:pt modelId="{95A81055-CED9-462F-A765-3F1C53A8E559}">
      <dgm:prSet phldrT="[Teks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Doświadczenie wnioskodawcy i partnera (jeśli dotyczy) </a:t>
          </a:r>
          <a:r>
            <a:rPr lang="pl-PL" sz="11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pl-PL" sz="11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1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(0-5 pkt</a:t>
          </a:r>
          <a:r>
            <a:rPr lang="pl-PL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) </a:t>
          </a:r>
        </a:p>
      </dgm:t>
    </dgm:pt>
    <dgm:pt modelId="{7A76B6B4-2CB1-4CA1-AF45-37E360013FF9}" type="parTrans" cxnId="{B841BC1C-CF4C-49DD-86E2-8B01E628B9D2}">
      <dgm:prSet/>
      <dgm:spPr/>
      <dgm:t>
        <a:bodyPr/>
        <a:lstStyle/>
        <a:p>
          <a:endParaRPr lang="pl-PL"/>
        </a:p>
      </dgm:t>
    </dgm:pt>
    <dgm:pt modelId="{10812FB0-36CF-4E12-8D19-09B49DF27346}" type="sibTrans" cxnId="{B841BC1C-CF4C-49DD-86E2-8B01E628B9D2}">
      <dgm:prSet/>
      <dgm:spPr/>
      <dgm:t>
        <a:bodyPr/>
        <a:lstStyle/>
        <a:p>
          <a:endParaRPr lang="pl-PL"/>
        </a:p>
      </dgm:t>
    </dgm:pt>
    <dgm:pt modelId="{3499C150-F593-433A-9A3F-B239F87E9682}">
      <dgm:prSet phldrT="[Teks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pl-PL" sz="11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Zgodność z kwalifikowalnością wydatków</a:t>
          </a:r>
        </a:p>
      </dgm:t>
    </dgm:pt>
    <dgm:pt modelId="{02B59B99-C848-4613-BC81-063CCFF16BE9}" type="parTrans" cxnId="{2654453E-3331-4743-B806-CDD569F44C22}">
      <dgm:prSet/>
      <dgm:spPr/>
      <dgm:t>
        <a:bodyPr/>
        <a:lstStyle/>
        <a:p>
          <a:endParaRPr lang="pl-PL"/>
        </a:p>
      </dgm:t>
    </dgm:pt>
    <dgm:pt modelId="{F76987FB-D302-4657-9EE5-3E31931A6D7D}" type="sibTrans" cxnId="{2654453E-3331-4743-B806-CDD569F44C22}">
      <dgm:prSet/>
      <dgm:spPr/>
      <dgm:t>
        <a:bodyPr/>
        <a:lstStyle/>
        <a:p>
          <a:endParaRPr lang="pl-PL"/>
        </a:p>
      </dgm:t>
    </dgm:pt>
    <dgm:pt modelId="{64E34B31-6B70-4990-90B7-3DC7F6E66755}">
      <dgm:prSet phldrT="[Teks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pl-PL" sz="1100" baseline="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Zgodność z warunkami realizacji wsparcia</a:t>
          </a:r>
        </a:p>
      </dgm:t>
    </dgm:pt>
    <dgm:pt modelId="{5071CEFC-A8DB-430F-ADCB-971FD5E435CB}" type="parTrans" cxnId="{CB09D051-F418-43CA-AE3E-1492860A417A}">
      <dgm:prSet/>
      <dgm:spPr/>
      <dgm:t>
        <a:bodyPr/>
        <a:lstStyle/>
        <a:p>
          <a:endParaRPr lang="pl-PL"/>
        </a:p>
      </dgm:t>
    </dgm:pt>
    <dgm:pt modelId="{4A1A75EA-4800-4723-ADEF-D86054CC671F}" type="sibTrans" cxnId="{CB09D051-F418-43CA-AE3E-1492860A417A}">
      <dgm:prSet/>
      <dgm:spPr/>
      <dgm:t>
        <a:bodyPr/>
        <a:lstStyle/>
        <a:p>
          <a:endParaRPr lang="pl-PL"/>
        </a:p>
      </dgm:t>
    </dgm:pt>
    <dgm:pt modelId="{B5CF326D-92C1-450D-AF9F-99628EADA927}">
      <dgm:prSet phldrT="[Teks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1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Skuteczność/Efektywność (</a:t>
          </a:r>
          <a:r>
            <a:rPr lang="pl-PL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0-5 </a:t>
          </a:r>
          <a:r>
            <a:rPr lang="pl-PL" sz="11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pkt)</a:t>
          </a:r>
        </a:p>
      </dgm:t>
    </dgm:pt>
    <dgm:pt modelId="{D4532C21-400C-481A-9148-BCF11C40F3FF}" type="parTrans" cxnId="{28092B16-83AC-4369-B403-F26DCE41967B}">
      <dgm:prSet/>
      <dgm:spPr/>
      <dgm:t>
        <a:bodyPr/>
        <a:lstStyle/>
        <a:p>
          <a:endParaRPr lang="pl-PL"/>
        </a:p>
      </dgm:t>
    </dgm:pt>
    <dgm:pt modelId="{FBB13704-8202-4392-9EF8-4AC72E4918E0}" type="sibTrans" cxnId="{28092B16-83AC-4369-B403-F26DCE41967B}">
      <dgm:prSet/>
      <dgm:spPr/>
      <dgm:t>
        <a:bodyPr/>
        <a:lstStyle/>
        <a:p>
          <a:endParaRPr lang="pl-PL"/>
        </a:p>
      </dgm:t>
    </dgm:pt>
    <dgm:pt modelId="{76F848E4-450C-4D0E-8EE9-4715C45E4638}">
      <dgm:prSet phldrT="[Teks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pl-PL" sz="11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Spójność i kompletność zapisów</a:t>
          </a:r>
        </a:p>
      </dgm:t>
    </dgm:pt>
    <dgm:pt modelId="{06D968CD-6196-4E8D-991A-82F5F4F74C5D}" type="parTrans" cxnId="{6C579789-9C4F-4103-A529-74DBDBA6CFC1}">
      <dgm:prSet/>
      <dgm:spPr/>
      <dgm:t>
        <a:bodyPr/>
        <a:lstStyle/>
        <a:p>
          <a:endParaRPr lang="pl-PL"/>
        </a:p>
      </dgm:t>
    </dgm:pt>
    <dgm:pt modelId="{49DBA107-F599-4BF5-9E55-43E2569E2EB0}" type="sibTrans" cxnId="{6C579789-9C4F-4103-A529-74DBDBA6CFC1}">
      <dgm:prSet/>
      <dgm:spPr/>
      <dgm:t>
        <a:bodyPr/>
        <a:lstStyle/>
        <a:p>
          <a:endParaRPr lang="pl-PL"/>
        </a:p>
      </dgm:t>
    </dgm:pt>
    <dgm:pt modelId="{70BC9D8A-1962-4B26-8B96-71A26541BDF2}">
      <dgm:prSet phldrT="[Teks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sz="11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Zgodność prawna</a:t>
          </a:r>
        </a:p>
      </dgm:t>
    </dgm:pt>
    <dgm:pt modelId="{480CE63B-AC60-4945-9114-3320143FEC35}" type="parTrans" cxnId="{F68EA5E2-2703-446F-95D1-90F628CE538D}">
      <dgm:prSet/>
      <dgm:spPr/>
      <dgm:t>
        <a:bodyPr/>
        <a:lstStyle/>
        <a:p>
          <a:endParaRPr lang="pl-PL"/>
        </a:p>
      </dgm:t>
    </dgm:pt>
    <dgm:pt modelId="{232958C4-88AB-4A14-BB0E-20A9ACB920D6}" type="sibTrans" cxnId="{F68EA5E2-2703-446F-95D1-90F628CE538D}">
      <dgm:prSet/>
      <dgm:spPr/>
      <dgm:t>
        <a:bodyPr/>
        <a:lstStyle/>
        <a:p>
          <a:endParaRPr lang="pl-PL"/>
        </a:p>
      </dgm:t>
    </dgm:pt>
    <dgm:pt modelId="{76B7B8D1-36B6-4AE3-BE75-8F212F415499}">
      <dgm:prSet phldrT="[Teks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sz="1100" b="0" baseline="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Zgodność z wymogami pomocy publiczne</a:t>
          </a:r>
          <a:r>
            <a:rPr lang="pl-PL" sz="1100" b="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j</a:t>
          </a:r>
        </a:p>
      </dgm:t>
    </dgm:pt>
    <dgm:pt modelId="{644E2102-8718-40DD-AE80-4C72B08EE100}" type="parTrans" cxnId="{9D9ED903-C6FA-4CA5-A648-BDCFBD28B1CD}">
      <dgm:prSet/>
      <dgm:spPr/>
      <dgm:t>
        <a:bodyPr/>
        <a:lstStyle/>
        <a:p>
          <a:endParaRPr lang="pl-PL"/>
        </a:p>
      </dgm:t>
    </dgm:pt>
    <dgm:pt modelId="{0571A93C-8401-46DF-BFB0-5963AA9FDAF5}" type="sibTrans" cxnId="{9D9ED903-C6FA-4CA5-A648-BDCFBD28B1CD}">
      <dgm:prSet/>
      <dgm:spPr/>
      <dgm:t>
        <a:bodyPr/>
        <a:lstStyle/>
        <a:p>
          <a:endParaRPr lang="pl-PL"/>
        </a:p>
      </dgm:t>
    </dgm:pt>
    <dgm:pt modelId="{FB1F2883-9BE6-4433-97E6-D817129E52F7}">
      <dgm:prSet phldrT="[Teks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sz="110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Zdolność finansowa</a:t>
          </a:r>
        </a:p>
      </dgm:t>
    </dgm:pt>
    <dgm:pt modelId="{F9D2715E-DEFB-43A0-97DB-18462889ED8A}" type="parTrans" cxnId="{8B7D7DCD-65C0-436F-8591-CEDC7A5710C5}">
      <dgm:prSet/>
      <dgm:spPr/>
      <dgm:t>
        <a:bodyPr/>
        <a:lstStyle/>
        <a:p>
          <a:endParaRPr lang="pl-PL"/>
        </a:p>
      </dgm:t>
    </dgm:pt>
    <dgm:pt modelId="{26D56615-1120-4393-9A2E-C8AD767D1445}" type="sibTrans" cxnId="{8B7D7DCD-65C0-436F-8591-CEDC7A5710C5}">
      <dgm:prSet/>
      <dgm:spPr/>
      <dgm:t>
        <a:bodyPr/>
        <a:lstStyle/>
        <a:p>
          <a:endParaRPr lang="pl-PL"/>
        </a:p>
      </dgm:t>
    </dgm:pt>
    <dgm:pt modelId="{C6674464-4259-4DEE-B1D6-E11CA0F624FB}">
      <dgm:prSet phldrT="[Teks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1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Zaplecze realizacji projektu (</a:t>
          </a:r>
          <a:r>
            <a:rPr lang="pl-PL" sz="11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0-5 </a:t>
          </a:r>
          <a:r>
            <a:rPr lang="pl-PL" sz="11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pkt)</a:t>
          </a:r>
        </a:p>
      </dgm:t>
    </dgm:pt>
    <dgm:pt modelId="{A32889C0-8097-4E86-BEB5-796AEAE247AC}" type="parTrans" cxnId="{E4C12340-986F-42A4-9CFC-BEAD292B8533}">
      <dgm:prSet/>
      <dgm:spPr/>
      <dgm:t>
        <a:bodyPr/>
        <a:lstStyle/>
        <a:p>
          <a:endParaRPr lang="pl-PL"/>
        </a:p>
      </dgm:t>
    </dgm:pt>
    <dgm:pt modelId="{64548CE9-470F-4967-B781-06910C5D81D6}" type="sibTrans" cxnId="{E4C12340-986F-42A4-9CFC-BEAD292B8533}">
      <dgm:prSet/>
      <dgm:spPr/>
      <dgm:t>
        <a:bodyPr/>
        <a:lstStyle/>
        <a:p>
          <a:endParaRPr lang="pl-PL"/>
        </a:p>
      </dgm:t>
    </dgm:pt>
    <dgm:pt modelId="{F1EEAB83-7921-43A7-9895-645107EDFDA5}">
      <dgm:prSet phldrT="[Teks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sz="11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Trwałość (</a:t>
          </a:r>
          <a:r>
            <a:rPr lang="pl-PL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0-5 </a:t>
          </a:r>
          <a:r>
            <a:rPr lang="pl-PL" sz="11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pkt)</a:t>
          </a:r>
        </a:p>
      </dgm:t>
    </dgm:pt>
    <dgm:pt modelId="{1A9A16FC-8B71-45D9-8FB1-6ECEEE5D4087}" type="parTrans" cxnId="{550E7508-BC9D-4AC5-978E-8BF2E51D6314}">
      <dgm:prSet/>
      <dgm:spPr/>
      <dgm:t>
        <a:bodyPr/>
        <a:lstStyle/>
        <a:p>
          <a:endParaRPr lang="pl-PL"/>
        </a:p>
      </dgm:t>
    </dgm:pt>
    <dgm:pt modelId="{A4CB613E-3061-44E2-996F-7DAC283E62BA}" type="sibTrans" cxnId="{550E7508-BC9D-4AC5-978E-8BF2E51D6314}">
      <dgm:prSet/>
      <dgm:spPr/>
      <dgm:t>
        <a:bodyPr/>
        <a:lstStyle/>
        <a:p>
          <a:endParaRPr lang="pl-PL"/>
        </a:p>
      </dgm:t>
    </dgm:pt>
    <dgm:pt modelId="{231E13D1-6E72-4119-B24A-A4128DD6E140}">
      <dgm:prSet phldrT="[Teks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57150" indent="0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1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Wymogi organizacyjne</a:t>
          </a:r>
        </a:p>
      </dgm:t>
    </dgm:pt>
    <dgm:pt modelId="{83634193-48D0-46AB-A4BE-C131B513FD6E}" type="parTrans" cxnId="{D53BC8A7-CDE6-4B9B-9059-E8B85DE5B97B}">
      <dgm:prSet/>
      <dgm:spPr/>
      <dgm:t>
        <a:bodyPr/>
        <a:lstStyle/>
        <a:p>
          <a:endParaRPr lang="pl-PL"/>
        </a:p>
      </dgm:t>
    </dgm:pt>
    <dgm:pt modelId="{C36BC707-74BC-41C5-B51C-77BAF20B451D}" type="sibTrans" cxnId="{D53BC8A7-CDE6-4B9B-9059-E8B85DE5B97B}">
      <dgm:prSet/>
      <dgm:spPr/>
      <dgm:t>
        <a:bodyPr/>
        <a:lstStyle/>
        <a:p>
          <a:endParaRPr lang="pl-PL"/>
        </a:p>
      </dgm:t>
    </dgm:pt>
    <dgm:pt modelId="{9E72BD2C-199C-4D1C-AF85-9528CC66397B}" type="pres">
      <dgm:prSet presAssocID="{F8B2E2F3-FB7F-4B78-AE61-A1725D2032E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E2D0B11-9910-4AA3-A85F-93D03AD74D55}" type="pres">
      <dgm:prSet presAssocID="{DBB8B60D-A719-4310-BE66-045AB3B8FF9E}" presName="parentLin" presStyleCnt="0"/>
      <dgm:spPr/>
    </dgm:pt>
    <dgm:pt modelId="{F95901E8-AB8C-48C9-8914-2B19FDEBBD84}" type="pres">
      <dgm:prSet presAssocID="{DBB8B60D-A719-4310-BE66-045AB3B8FF9E}" presName="parentLeftMargin" presStyleLbl="node1" presStyleIdx="0" presStyleCnt="4"/>
      <dgm:spPr/>
      <dgm:t>
        <a:bodyPr/>
        <a:lstStyle/>
        <a:p>
          <a:endParaRPr lang="pl-PL"/>
        </a:p>
      </dgm:t>
    </dgm:pt>
    <dgm:pt modelId="{77BCA394-CDD4-4B40-9826-7526B6AB9322}" type="pres">
      <dgm:prSet presAssocID="{DBB8B60D-A719-4310-BE66-045AB3B8FF9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584FDE9-FC1D-49BD-88AC-28855147B6AA}" type="pres">
      <dgm:prSet presAssocID="{DBB8B60D-A719-4310-BE66-045AB3B8FF9E}" presName="negativeSpace" presStyleCnt="0"/>
      <dgm:spPr/>
    </dgm:pt>
    <dgm:pt modelId="{C44749B0-2ADA-4EA1-9951-72FD6055E50B}" type="pres">
      <dgm:prSet presAssocID="{DBB8B60D-A719-4310-BE66-045AB3B8FF9E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932CC5C-1573-41A0-8452-659321BF4CA4}" type="pres">
      <dgm:prSet presAssocID="{CC413AA6-80E5-4F18-92B9-FE81ED4A16F7}" presName="spaceBetweenRectangles" presStyleCnt="0"/>
      <dgm:spPr/>
    </dgm:pt>
    <dgm:pt modelId="{E45A990D-0291-4C1B-A041-D46F3AAF8409}" type="pres">
      <dgm:prSet presAssocID="{61F47C30-ECF2-46E1-922A-6FEE429E0FF3}" presName="parentLin" presStyleCnt="0"/>
      <dgm:spPr/>
    </dgm:pt>
    <dgm:pt modelId="{D7B34145-9A7F-40A1-B8DF-DBC27571EA38}" type="pres">
      <dgm:prSet presAssocID="{61F47C30-ECF2-46E1-922A-6FEE429E0FF3}" presName="parentLeftMargin" presStyleLbl="node1" presStyleIdx="0" presStyleCnt="4"/>
      <dgm:spPr/>
      <dgm:t>
        <a:bodyPr/>
        <a:lstStyle/>
        <a:p>
          <a:endParaRPr lang="pl-PL"/>
        </a:p>
      </dgm:t>
    </dgm:pt>
    <dgm:pt modelId="{06685424-6EF8-4A4B-ADCD-01C5717FB7C3}" type="pres">
      <dgm:prSet presAssocID="{61F47C30-ECF2-46E1-922A-6FEE429E0FF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8EEB60D-5ED1-47DB-B571-2A82C2E4EE0E}" type="pres">
      <dgm:prSet presAssocID="{61F47C30-ECF2-46E1-922A-6FEE429E0FF3}" presName="negativeSpace" presStyleCnt="0"/>
      <dgm:spPr/>
    </dgm:pt>
    <dgm:pt modelId="{12F9183C-020D-473B-8CB0-FBBC30BF7BE2}" type="pres">
      <dgm:prSet presAssocID="{61F47C30-ECF2-46E1-922A-6FEE429E0FF3}" presName="childText" presStyleLbl="conFgAcc1" presStyleIdx="1" presStyleCnt="4" custLinFactNeighborY="-47549">
        <dgm:presLayoutVars>
          <dgm:bulletEnabled val="1"/>
        </dgm:presLayoutVars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l-PL"/>
        </a:p>
      </dgm:t>
    </dgm:pt>
    <dgm:pt modelId="{75277502-8FC7-4594-AC8A-70219DCBC5B6}" type="pres">
      <dgm:prSet presAssocID="{2F7F6BFF-67E7-4B4C-8660-260014AAD560}" presName="spaceBetweenRectangles" presStyleCnt="0"/>
      <dgm:spPr/>
    </dgm:pt>
    <dgm:pt modelId="{0EA76B05-FFAD-4218-8D3B-CE747F5F7D1D}" type="pres">
      <dgm:prSet presAssocID="{17CE2614-9B95-4DD6-86C0-77748970065A}" presName="parentLin" presStyleCnt="0"/>
      <dgm:spPr/>
    </dgm:pt>
    <dgm:pt modelId="{FA05C310-C8B7-40E2-8555-A835E7BB4B32}" type="pres">
      <dgm:prSet presAssocID="{17CE2614-9B95-4DD6-86C0-77748970065A}" presName="parentLeftMargin" presStyleLbl="node1" presStyleIdx="1" presStyleCnt="4"/>
      <dgm:spPr/>
      <dgm:t>
        <a:bodyPr/>
        <a:lstStyle/>
        <a:p>
          <a:endParaRPr lang="pl-PL"/>
        </a:p>
      </dgm:t>
    </dgm:pt>
    <dgm:pt modelId="{8A71C54C-98B9-4F40-81CB-6AD201E3E70D}" type="pres">
      <dgm:prSet presAssocID="{17CE2614-9B95-4DD6-86C0-77748970065A}" presName="parentText" presStyleLbl="node1" presStyleIdx="2" presStyleCnt="4" custLinFactNeighborX="840" custLinFactNeighborY="380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21DF999-A26D-4004-8B22-71F5591700FB}" type="pres">
      <dgm:prSet presAssocID="{17CE2614-9B95-4DD6-86C0-77748970065A}" presName="negativeSpace" presStyleCnt="0"/>
      <dgm:spPr/>
    </dgm:pt>
    <dgm:pt modelId="{0289FC92-97B6-4C54-877F-EB6653A36202}" type="pres">
      <dgm:prSet presAssocID="{17CE2614-9B95-4DD6-86C0-77748970065A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6D66C32-F3FC-48AB-AB0D-97372DB48398}" type="pres">
      <dgm:prSet presAssocID="{29C74BFB-F769-4043-9637-C9812421D30D}" presName="spaceBetweenRectangles" presStyleCnt="0"/>
      <dgm:spPr/>
    </dgm:pt>
    <dgm:pt modelId="{4B0D8711-E27D-429A-B97A-C88B3728B064}" type="pres">
      <dgm:prSet presAssocID="{0AA5D2F4-EFCD-4EC1-A23F-F6761AFBE083}" presName="parentLin" presStyleCnt="0"/>
      <dgm:spPr/>
    </dgm:pt>
    <dgm:pt modelId="{6FEE2BE5-440E-47E7-9EB8-E8012A5FD5E7}" type="pres">
      <dgm:prSet presAssocID="{0AA5D2F4-EFCD-4EC1-A23F-F6761AFBE083}" presName="parentLeftMargin" presStyleLbl="node1" presStyleIdx="2" presStyleCnt="4"/>
      <dgm:spPr/>
      <dgm:t>
        <a:bodyPr/>
        <a:lstStyle/>
        <a:p>
          <a:endParaRPr lang="pl-PL"/>
        </a:p>
      </dgm:t>
    </dgm:pt>
    <dgm:pt modelId="{1C595CC7-C287-4AC7-A10D-415A2E46A38C}" type="pres">
      <dgm:prSet presAssocID="{0AA5D2F4-EFCD-4EC1-A23F-F6761AFBE08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8C01D96-843B-4B6B-9B0C-3F61C0AD924B}" type="pres">
      <dgm:prSet presAssocID="{0AA5D2F4-EFCD-4EC1-A23F-F6761AFBE083}" presName="negativeSpace" presStyleCnt="0"/>
      <dgm:spPr/>
    </dgm:pt>
    <dgm:pt modelId="{8F8FE3BF-DE05-4507-9A32-2D841110886C}" type="pres">
      <dgm:prSet presAssocID="{0AA5D2F4-EFCD-4EC1-A23F-F6761AFBE08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9036B49-904C-44D8-8B3B-3162209D197D}" type="presOf" srcId="{61F47C30-ECF2-46E1-922A-6FEE429E0FF3}" destId="{06685424-6EF8-4A4B-ADCD-01C5717FB7C3}" srcOrd="1" destOrd="0" presId="urn:microsoft.com/office/officeart/2005/8/layout/list1"/>
    <dgm:cxn modelId="{B5081244-293F-4F7B-848B-94F518A01FF5}" type="presOf" srcId="{6313BFA8-A2F2-46E0-9564-6BBD77C6AF00}" destId="{8F8FE3BF-DE05-4507-9A32-2D841110886C}" srcOrd="0" destOrd="0" presId="urn:microsoft.com/office/officeart/2005/8/layout/list1"/>
    <dgm:cxn modelId="{44241811-7E41-418A-8E4C-BAE33808402B}" type="presOf" srcId="{76B7B8D1-36B6-4AE3-BE75-8F212F415499}" destId="{12F9183C-020D-473B-8CB0-FBBC30BF7BE2}" srcOrd="0" destOrd="1" presId="urn:microsoft.com/office/officeart/2005/8/layout/list1"/>
    <dgm:cxn modelId="{F68EA5E2-2703-446F-95D1-90F628CE538D}" srcId="{61F47C30-ECF2-46E1-922A-6FEE429E0FF3}" destId="{70BC9D8A-1962-4B26-8B96-71A26541BDF2}" srcOrd="0" destOrd="0" parTransId="{480CE63B-AC60-4945-9114-3320143FEC35}" sibTransId="{232958C4-88AB-4A14-BB0E-20A9ACB920D6}"/>
    <dgm:cxn modelId="{CB67BB7D-AA6E-49C4-8618-CC0B5AF99515}" type="presOf" srcId="{DD553D3A-EB32-496E-A7E5-18B69B4FF855}" destId="{C44749B0-2ADA-4EA1-9951-72FD6055E50B}" srcOrd="0" destOrd="3" presId="urn:microsoft.com/office/officeart/2005/8/layout/list1"/>
    <dgm:cxn modelId="{2654453E-3331-4743-B806-CDD569F44C22}" srcId="{0AA5D2F4-EFCD-4EC1-A23F-F6761AFBE083}" destId="{3499C150-F593-433A-9A3F-B239F87E9682}" srcOrd="1" destOrd="0" parTransId="{02B59B99-C848-4613-BC81-063CCFF16BE9}" sibTransId="{F76987FB-D302-4657-9EE5-3E31931A6D7D}"/>
    <dgm:cxn modelId="{9789466A-5294-4E5B-BF98-A81FF46395FC}" type="presOf" srcId="{DBB8B60D-A719-4310-BE66-045AB3B8FF9E}" destId="{77BCA394-CDD4-4B40-9826-7526B6AB9322}" srcOrd="1" destOrd="0" presId="urn:microsoft.com/office/officeart/2005/8/layout/list1"/>
    <dgm:cxn modelId="{C9514D66-2378-4B54-82E1-1DC82357B0EE}" type="presOf" srcId="{61F47C30-ECF2-46E1-922A-6FEE429E0FF3}" destId="{D7B34145-9A7F-40A1-B8DF-DBC27571EA38}" srcOrd="0" destOrd="0" presId="urn:microsoft.com/office/officeart/2005/8/layout/list1"/>
    <dgm:cxn modelId="{8267B183-FF11-4F53-AB57-A221EC8A8555}" type="presOf" srcId="{065F0AC8-63A6-4CA4-9F89-5356D9415FF7}" destId="{8F8FE3BF-DE05-4507-9A32-2D841110886C}" srcOrd="0" destOrd="4" presId="urn:microsoft.com/office/officeart/2005/8/layout/list1"/>
    <dgm:cxn modelId="{6C579789-9C4F-4103-A529-74DBDBA6CFC1}" srcId="{0AA5D2F4-EFCD-4EC1-A23F-F6761AFBE083}" destId="{76F848E4-450C-4D0E-8EE9-4715C45E4638}" srcOrd="3" destOrd="0" parTransId="{06D968CD-6196-4E8D-991A-82F5F4F74C5D}" sibTransId="{49DBA107-F599-4BF5-9E55-43E2569E2EB0}"/>
    <dgm:cxn modelId="{B9FED3CC-755D-40B5-A2E1-CE9E6A976542}" type="presOf" srcId="{DBB8B60D-A719-4310-BE66-045AB3B8FF9E}" destId="{F95901E8-AB8C-48C9-8914-2B19FDEBBD84}" srcOrd="0" destOrd="0" presId="urn:microsoft.com/office/officeart/2005/8/layout/list1"/>
    <dgm:cxn modelId="{CB09D051-F418-43CA-AE3E-1492860A417A}" srcId="{0AA5D2F4-EFCD-4EC1-A23F-F6761AFBE083}" destId="{64E34B31-6B70-4990-90B7-3DC7F6E66755}" srcOrd="2" destOrd="0" parTransId="{5071CEFC-A8DB-430F-ADCB-971FD5E435CB}" sibTransId="{4A1A75EA-4800-4723-ADEF-D86054CC671F}"/>
    <dgm:cxn modelId="{BE7BDCD8-3D27-48DC-97AA-24B137EAF753}" type="presOf" srcId="{231E13D1-6E72-4119-B24A-A4128DD6E140}" destId="{C44749B0-2ADA-4EA1-9951-72FD6055E50B}" srcOrd="0" destOrd="4" presId="urn:microsoft.com/office/officeart/2005/8/layout/list1"/>
    <dgm:cxn modelId="{251D4561-5D74-4681-A1AB-1E1ABEB2B24C}" type="presOf" srcId="{B5CF326D-92C1-450D-AF9F-99628EADA927}" destId="{0289FC92-97B6-4C54-877F-EB6653A36202}" srcOrd="0" destOrd="1" presId="urn:microsoft.com/office/officeart/2005/8/layout/list1"/>
    <dgm:cxn modelId="{970CA395-23E7-4034-8D5E-AF6F35FADAEB}" type="presOf" srcId="{45F22139-FBC1-4474-895B-26F16ED5E002}" destId="{C44749B0-2ADA-4EA1-9951-72FD6055E50B}" srcOrd="0" destOrd="0" presId="urn:microsoft.com/office/officeart/2005/8/layout/list1"/>
    <dgm:cxn modelId="{B841BC1C-CF4C-49DD-86E2-8B01E628B9D2}" srcId="{17CE2614-9B95-4DD6-86C0-77748970065A}" destId="{95A81055-CED9-462F-A765-3F1C53A8E559}" srcOrd="3" destOrd="0" parTransId="{7A76B6B4-2CB1-4CA1-AF45-37E360013FF9}" sibTransId="{10812FB0-36CF-4E12-8D19-09B49DF27346}"/>
    <dgm:cxn modelId="{5816ACCD-7A56-4019-BF48-9F6DA75A0502}" srcId="{DBB8B60D-A719-4310-BE66-045AB3B8FF9E}" destId="{DD553D3A-EB32-496E-A7E5-18B69B4FF855}" srcOrd="3" destOrd="0" parTransId="{8BD21F76-9836-4884-ADA6-17452BFEF6EF}" sibTransId="{91A0ABAB-D114-4439-9E8E-9E243E2B3F56}"/>
    <dgm:cxn modelId="{85197ED9-B90E-45B7-A46B-8BFAB946289C}" srcId="{0AA5D2F4-EFCD-4EC1-A23F-F6761AFBE083}" destId="{065F0AC8-63A6-4CA4-9F89-5356D9415FF7}" srcOrd="4" destOrd="0" parTransId="{26A87575-5590-4570-9FC4-427A381D609F}" sibTransId="{364727D0-7FCA-4F7B-8067-48EFFE6CA0A7}"/>
    <dgm:cxn modelId="{D53BC8A7-CDE6-4B9B-9059-E8B85DE5B97B}" srcId="{DBB8B60D-A719-4310-BE66-045AB3B8FF9E}" destId="{231E13D1-6E72-4119-B24A-A4128DD6E140}" srcOrd="4" destOrd="0" parTransId="{83634193-48D0-46AB-A4BE-C131B513FD6E}" sibTransId="{C36BC707-74BC-41C5-B51C-77BAF20B451D}"/>
    <dgm:cxn modelId="{98FBFE15-7C04-447A-9B00-EDE15D235FA0}" type="presOf" srcId="{17CE2614-9B95-4DD6-86C0-77748970065A}" destId="{8A71C54C-98B9-4F40-81CB-6AD201E3E70D}" srcOrd="1" destOrd="0" presId="urn:microsoft.com/office/officeart/2005/8/layout/list1"/>
    <dgm:cxn modelId="{4B7E6FBA-28C1-4A3B-BF50-CC4170E224E4}" type="presOf" srcId="{64E34B31-6B70-4990-90B7-3DC7F6E66755}" destId="{8F8FE3BF-DE05-4507-9A32-2D841110886C}" srcOrd="0" destOrd="2" presId="urn:microsoft.com/office/officeart/2005/8/layout/list1"/>
    <dgm:cxn modelId="{B56E089B-401B-4CFD-A219-F0EA4A14E807}" srcId="{0AA5D2F4-EFCD-4EC1-A23F-F6761AFBE083}" destId="{6313BFA8-A2F2-46E0-9564-6BBD77C6AF00}" srcOrd="0" destOrd="0" parTransId="{E4DAC8C9-38AC-4A9A-8166-B464422FF2EC}" sibTransId="{F4088223-F8B7-436F-AC4B-9CDEB5006C5E}"/>
    <dgm:cxn modelId="{9F0B73AD-585E-4A38-AF3F-C1A1C4241BF7}" srcId="{17CE2614-9B95-4DD6-86C0-77748970065A}" destId="{8C41D440-1D18-4AA7-8145-E8B01B529C3B}" srcOrd="0" destOrd="0" parTransId="{65D05FE0-E5CB-4DDE-B090-D13E4F535936}" sibTransId="{1F810A08-E5CE-4DCB-9C03-0547FAE4BD0C}"/>
    <dgm:cxn modelId="{E0CDFCC6-EB80-45E7-9763-3636A7C8CAC3}" type="presOf" srcId="{FB1F2883-9BE6-4433-97E6-D817129E52F7}" destId="{12F9183C-020D-473B-8CB0-FBBC30BF7BE2}" srcOrd="0" destOrd="2" presId="urn:microsoft.com/office/officeart/2005/8/layout/list1"/>
    <dgm:cxn modelId="{BC70EF6A-CEDB-432C-91B9-3F63816AB064}" srcId="{F8B2E2F3-FB7F-4B78-AE61-A1725D2032E4}" destId="{61F47C30-ECF2-46E1-922A-6FEE429E0FF3}" srcOrd="1" destOrd="0" parTransId="{27D7CC20-86EE-4282-9963-4B844534B04F}" sibTransId="{2F7F6BFF-67E7-4B4C-8660-260014AAD560}"/>
    <dgm:cxn modelId="{9D9ED903-C6FA-4CA5-A648-BDCFBD28B1CD}" srcId="{61F47C30-ECF2-46E1-922A-6FEE429E0FF3}" destId="{76B7B8D1-36B6-4AE3-BE75-8F212F415499}" srcOrd="1" destOrd="0" parTransId="{644E2102-8718-40DD-AE80-4C72B08EE100}" sibTransId="{0571A93C-8401-46DF-BFB0-5963AA9FDAF5}"/>
    <dgm:cxn modelId="{A886066B-C3FA-4C0D-8CDE-13FE9B07A9B4}" type="presOf" srcId="{95A81055-CED9-462F-A765-3F1C53A8E559}" destId="{0289FC92-97B6-4C54-877F-EB6653A36202}" srcOrd="0" destOrd="3" presId="urn:microsoft.com/office/officeart/2005/8/layout/list1"/>
    <dgm:cxn modelId="{182259F0-4CF3-459D-911F-613BB3B29AE0}" srcId="{DBB8B60D-A719-4310-BE66-045AB3B8FF9E}" destId="{45F22139-FBC1-4474-895B-26F16ED5E002}" srcOrd="0" destOrd="0" parTransId="{692F81D4-DBB8-4DE7-958F-DB433C3D27DA}" sibTransId="{27F1D91E-7B0A-4696-8239-5EF5ED6445DD}"/>
    <dgm:cxn modelId="{A7163ECB-E5B2-4B02-9660-BC84FE4A3139}" type="presOf" srcId="{F1EEAB83-7921-43A7-9895-645107EDFDA5}" destId="{0289FC92-97B6-4C54-877F-EB6653A36202}" srcOrd="0" destOrd="2" presId="urn:microsoft.com/office/officeart/2005/8/layout/list1"/>
    <dgm:cxn modelId="{C68D5D11-7C86-404A-B06D-A1294A45174D}" type="presOf" srcId="{4A5F4B44-9F7D-473A-9689-93D85B00BA6D}" destId="{C44749B0-2ADA-4EA1-9951-72FD6055E50B}" srcOrd="0" destOrd="5" presId="urn:microsoft.com/office/officeart/2005/8/layout/list1"/>
    <dgm:cxn modelId="{10E4A9CF-5878-4F81-ABAF-4E1FBB1DF6DB}" srcId="{F8B2E2F3-FB7F-4B78-AE61-A1725D2032E4}" destId="{17CE2614-9B95-4DD6-86C0-77748970065A}" srcOrd="2" destOrd="0" parTransId="{99E886DA-D056-42D1-850A-29AEB18E2FA3}" sibTransId="{29C74BFB-F769-4043-9637-C9812421D30D}"/>
    <dgm:cxn modelId="{02129C5C-F2C9-4A6F-817B-632612C83546}" srcId="{DBB8B60D-A719-4310-BE66-045AB3B8FF9E}" destId="{2C0B3912-030B-40B3-9F3A-4DBB15206EC1}" srcOrd="1" destOrd="0" parTransId="{DFB2F1B9-3C85-4386-AED4-42A4C2579E49}" sibTransId="{F353FF51-7AD6-4D1D-9FB3-5B96FB507865}"/>
    <dgm:cxn modelId="{5AEA4563-6A58-45B3-BB6E-DB7924049660}" type="presOf" srcId="{76F848E4-450C-4D0E-8EE9-4715C45E4638}" destId="{8F8FE3BF-DE05-4507-9A32-2D841110886C}" srcOrd="0" destOrd="3" presId="urn:microsoft.com/office/officeart/2005/8/layout/list1"/>
    <dgm:cxn modelId="{550E7508-BC9D-4AC5-978E-8BF2E51D6314}" srcId="{17CE2614-9B95-4DD6-86C0-77748970065A}" destId="{F1EEAB83-7921-43A7-9895-645107EDFDA5}" srcOrd="2" destOrd="0" parTransId="{1A9A16FC-8B71-45D9-8FB1-6ECEEE5D4087}" sibTransId="{A4CB613E-3061-44E2-996F-7DAC283E62BA}"/>
    <dgm:cxn modelId="{49550ED1-C441-4DDD-9D57-DB6CD9A8C81C}" srcId="{DBB8B60D-A719-4310-BE66-045AB3B8FF9E}" destId="{89D69665-51ED-4399-8AB4-19F55693B233}" srcOrd="2" destOrd="0" parTransId="{D5A2FC70-DA2F-4FF6-B9C5-A956A67BA5A8}" sibTransId="{935B3CB5-81E2-4327-BBE4-0A4AFD25155C}"/>
    <dgm:cxn modelId="{9EBC09CE-F6AF-4574-BB05-65078E6CD95C}" type="presOf" srcId="{8C41D440-1D18-4AA7-8145-E8B01B529C3B}" destId="{0289FC92-97B6-4C54-877F-EB6653A36202}" srcOrd="0" destOrd="0" presId="urn:microsoft.com/office/officeart/2005/8/layout/list1"/>
    <dgm:cxn modelId="{5D298317-030E-4273-99C4-6DC936B2B3F2}" type="presOf" srcId="{17CE2614-9B95-4DD6-86C0-77748970065A}" destId="{FA05C310-C8B7-40E2-8555-A835E7BB4B32}" srcOrd="0" destOrd="0" presId="urn:microsoft.com/office/officeart/2005/8/layout/list1"/>
    <dgm:cxn modelId="{939CD928-D18E-4755-BE47-39F9FBADE23C}" type="presOf" srcId="{0AA5D2F4-EFCD-4EC1-A23F-F6761AFBE083}" destId="{1C595CC7-C287-4AC7-A10D-415A2E46A38C}" srcOrd="1" destOrd="0" presId="urn:microsoft.com/office/officeart/2005/8/layout/list1"/>
    <dgm:cxn modelId="{C6BA9893-3F83-4F16-9992-98B6724BC606}" srcId="{DBB8B60D-A719-4310-BE66-045AB3B8FF9E}" destId="{4A5F4B44-9F7D-473A-9689-93D85B00BA6D}" srcOrd="5" destOrd="0" parTransId="{42BE34D5-B8F7-49A9-B1D7-7A6A3B454ABE}" sibTransId="{9579A4B3-57C2-4342-BD9A-662358CBCD4E}"/>
    <dgm:cxn modelId="{501150F9-DB24-4C8D-A2E2-70C8E512AADE}" type="presOf" srcId="{C6674464-4259-4DEE-B1D6-E11CA0F624FB}" destId="{0289FC92-97B6-4C54-877F-EB6653A36202}" srcOrd="0" destOrd="4" presId="urn:microsoft.com/office/officeart/2005/8/layout/list1"/>
    <dgm:cxn modelId="{E4C12340-986F-42A4-9CFC-BEAD292B8533}" srcId="{17CE2614-9B95-4DD6-86C0-77748970065A}" destId="{C6674464-4259-4DEE-B1D6-E11CA0F624FB}" srcOrd="4" destOrd="0" parTransId="{A32889C0-8097-4E86-BEB5-796AEAE247AC}" sibTransId="{64548CE9-470F-4967-B781-06910C5D81D6}"/>
    <dgm:cxn modelId="{8B7D7DCD-65C0-436F-8591-CEDC7A5710C5}" srcId="{61F47C30-ECF2-46E1-922A-6FEE429E0FF3}" destId="{FB1F2883-9BE6-4433-97E6-D817129E52F7}" srcOrd="2" destOrd="0" parTransId="{F9D2715E-DEFB-43A0-97DB-18462889ED8A}" sibTransId="{26D56615-1120-4393-9A2E-C8AD767D1445}"/>
    <dgm:cxn modelId="{506BF4EF-8B28-472B-BEB1-4570636C8F63}" type="presOf" srcId="{2C0B3912-030B-40B3-9F3A-4DBB15206EC1}" destId="{C44749B0-2ADA-4EA1-9951-72FD6055E50B}" srcOrd="0" destOrd="1" presId="urn:microsoft.com/office/officeart/2005/8/layout/list1"/>
    <dgm:cxn modelId="{28092B16-83AC-4369-B403-F26DCE41967B}" srcId="{17CE2614-9B95-4DD6-86C0-77748970065A}" destId="{B5CF326D-92C1-450D-AF9F-99628EADA927}" srcOrd="1" destOrd="0" parTransId="{D4532C21-400C-481A-9148-BCF11C40F3FF}" sibTransId="{FBB13704-8202-4392-9EF8-4AC72E4918E0}"/>
    <dgm:cxn modelId="{31E55008-595A-4B15-8540-92ED576F0398}" type="presOf" srcId="{F8B2E2F3-FB7F-4B78-AE61-A1725D2032E4}" destId="{9E72BD2C-199C-4D1C-AF85-9528CC66397B}" srcOrd="0" destOrd="0" presId="urn:microsoft.com/office/officeart/2005/8/layout/list1"/>
    <dgm:cxn modelId="{E04C1118-9FD1-4246-8AB2-3BF75989818B}" type="presOf" srcId="{3499C150-F593-433A-9A3F-B239F87E9682}" destId="{8F8FE3BF-DE05-4507-9A32-2D841110886C}" srcOrd="0" destOrd="1" presId="urn:microsoft.com/office/officeart/2005/8/layout/list1"/>
    <dgm:cxn modelId="{96892FF0-5FED-4470-A473-C0D9E2396531}" srcId="{F8B2E2F3-FB7F-4B78-AE61-A1725D2032E4}" destId="{DBB8B60D-A719-4310-BE66-045AB3B8FF9E}" srcOrd="0" destOrd="0" parTransId="{0AB97A70-DE44-4320-B24D-65332FDBF6BB}" sibTransId="{CC413AA6-80E5-4F18-92B9-FE81ED4A16F7}"/>
    <dgm:cxn modelId="{372D46D7-8034-43F2-8A8A-77ABD7D1C7FE}" srcId="{F8B2E2F3-FB7F-4B78-AE61-A1725D2032E4}" destId="{0AA5D2F4-EFCD-4EC1-A23F-F6761AFBE083}" srcOrd="3" destOrd="0" parTransId="{0C7DEA0D-6A49-4A88-ACF2-605AE1EED1A3}" sibTransId="{B7B2B84B-8D59-4CD3-8438-C85B48E91579}"/>
    <dgm:cxn modelId="{D88A1A5E-813B-4C36-B72F-09D2882E3D79}" type="presOf" srcId="{70BC9D8A-1962-4B26-8B96-71A26541BDF2}" destId="{12F9183C-020D-473B-8CB0-FBBC30BF7BE2}" srcOrd="0" destOrd="0" presId="urn:microsoft.com/office/officeart/2005/8/layout/list1"/>
    <dgm:cxn modelId="{5ABB05E4-3C13-4CA3-BAED-BECE86369B90}" type="presOf" srcId="{0AA5D2F4-EFCD-4EC1-A23F-F6761AFBE083}" destId="{6FEE2BE5-440E-47E7-9EB8-E8012A5FD5E7}" srcOrd="0" destOrd="0" presId="urn:microsoft.com/office/officeart/2005/8/layout/list1"/>
    <dgm:cxn modelId="{EEDE01C5-121D-4FE0-BCA8-2496041D0D56}" type="presOf" srcId="{89D69665-51ED-4399-8AB4-19F55693B233}" destId="{C44749B0-2ADA-4EA1-9951-72FD6055E50B}" srcOrd="0" destOrd="2" presId="urn:microsoft.com/office/officeart/2005/8/layout/list1"/>
    <dgm:cxn modelId="{84C45BE6-2A9A-46D9-B148-18A12DD8F455}" type="presParOf" srcId="{9E72BD2C-199C-4D1C-AF85-9528CC66397B}" destId="{4E2D0B11-9910-4AA3-A85F-93D03AD74D55}" srcOrd="0" destOrd="0" presId="urn:microsoft.com/office/officeart/2005/8/layout/list1"/>
    <dgm:cxn modelId="{382FEC79-537C-4C45-8054-1E6233BF7C72}" type="presParOf" srcId="{4E2D0B11-9910-4AA3-A85F-93D03AD74D55}" destId="{F95901E8-AB8C-48C9-8914-2B19FDEBBD84}" srcOrd="0" destOrd="0" presId="urn:microsoft.com/office/officeart/2005/8/layout/list1"/>
    <dgm:cxn modelId="{98B0A0AD-A790-42C1-A7A3-19E07EDC3961}" type="presParOf" srcId="{4E2D0B11-9910-4AA3-A85F-93D03AD74D55}" destId="{77BCA394-CDD4-4B40-9826-7526B6AB9322}" srcOrd="1" destOrd="0" presId="urn:microsoft.com/office/officeart/2005/8/layout/list1"/>
    <dgm:cxn modelId="{899E1417-25BD-4877-BB44-08BF115F6FA0}" type="presParOf" srcId="{9E72BD2C-199C-4D1C-AF85-9528CC66397B}" destId="{A584FDE9-FC1D-49BD-88AC-28855147B6AA}" srcOrd="1" destOrd="0" presId="urn:microsoft.com/office/officeart/2005/8/layout/list1"/>
    <dgm:cxn modelId="{6986B6C8-7561-42F1-A48C-187C3CE121F6}" type="presParOf" srcId="{9E72BD2C-199C-4D1C-AF85-9528CC66397B}" destId="{C44749B0-2ADA-4EA1-9951-72FD6055E50B}" srcOrd="2" destOrd="0" presId="urn:microsoft.com/office/officeart/2005/8/layout/list1"/>
    <dgm:cxn modelId="{C4DD4452-F0F9-45E6-8A00-0867F7F533F5}" type="presParOf" srcId="{9E72BD2C-199C-4D1C-AF85-9528CC66397B}" destId="{F932CC5C-1573-41A0-8452-659321BF4CA4}" srcOrd="3" destOrd="0" presId="urn:microsoft.com/office/officeart/2005/8/layout/list1"/>
    <dgm:cxn modelId="{1938223F-BD51-47F5-9A5B-CB53F07E083B}" type="presParOf" srcId="{9E72BD2C-199C-4D1C-AF85-9528CC66397B}" destId="{E45A990D-0291-4C1B-A041-D46F3AAF8409}" srcOrd="4" destOrd="0" presId="urn:microsoft.com/office/officeart/2005/8/layout/list1"/>
    <dgm:cxn modelId="{ED710602-F443-4DBC-8E9D-FD6F55511E8A}" type="presParOf" srcId="{E45A990D-0291-4C1B-A041-D46F3AAF8409}" destId="{D7B34145-9A7F-40A1-B8DF-DBC27571EA38}" srcOrd="0" destOrd="0" presId="urn:microsoft.com/office/officeart/2005/8/layout/list1"/>
    <dgm:cxn modelId="{3BF954C4-AF7C-4275-9050-4FAB62A80FFB}" type="presParOf" srcId="{E45A990D-0291-4C1B-A041-D46F3AAF8409}" destId="{06685424-6EF8-4A4B-ADCD-01C5717FB7C3}" srcOrd="1" destOrd="0" presId="urn:microsoft.com/office/officeart/2005/8/layout/list1"/>
    <dgm:cxn modelId="{6BBEFE33-61FC-48AC-9A0A-ECE8ECEB41B9}" type="presParOf" srcId="{9E72BD2C-199C-4D1C-AF85-9528CC66397B}" destId="{68EEB60D-5ED1-47DB-B571-2A82C2E4EE0E}" srcOrd="5" destOrd="0" presId="urn:microsoft.com/office/officeart/2005/8/layout/list1"/>
    <dgm:cxn modelId="{20F01C76-8353-4229-B87F-B4C1BFD95CDD}" type="presParOf" srcId="{9E72BD2C-199C-4D1C-AF85-9528CC66397B}" destId="{12F9183C-020D-473B-8CB0-FBBC30BF7BE2}" srcOrd="6" destOrd="0" presId="urn:microsoft.com/office/officeart/2005/8/layout/list1"/>
    <dgm:cxn modelId="{C33491AB-8D20-4CD3-A842-A28AB7B63634}" type="presParOf" srcId="{9E72BD2C-199C-4D1C-AF85-9528CC66397B}" destId="{75277502-8FC7-4594-AC8A-70219DCBC5B6}" srcOrd="7" destOrd="0" presId="urn:microsoft.com/office/officeart/2005/8/layout/list1"/>
    <dgm:cxn modelId="{B2A0820A-437C-4555-8529-84F8EA9C9AE8}" type="presParOf" srcId="{9E72BD2C-199C-4D1C-AF85-9528CC66397B}" destId="{0EA76B05-FFAD-4218-8D3B-CE747F5F7D1D}" srcOrd="8" destOrd="0" presId="urn:microsoft.com/office/officeart/2005/8/layout/list1"/>
    <dgm:cxn modelId="{BFA6C9F3-C74A-4FF0-8A73-C0A1530A9F33}" type="presParOf" srcId="{0EA76B05-FFAD-4218-8D3B-CE747F5F7D1D}" destId="{FA05C310-C8B7-40E2-8555-A835E7BB4B32}" srcOrd="0" destOrd="0" presId="urn:microsoft.com/office/officeart/2005/8/layout/list1"/>
    <dgm:cxn modelId="{04AF0BA8-F9A1-4598-99D2-E827C5554047}" type="presParOf" srcId="{0EA76B05-FFAD-4218-8D3B-CE747F5F7D1D}" destId="{8A71C54C-98B9-4F40-81CB-6AD201E3E70D}" srcOrd="1" destOrd="0" presId="urn:microsoft.com/office/officeart/2005/8/layout/list1"/>
    <dgm:cxn modelId="{1BD94450-A641-46E7-AA50-F9A0D95CDABA}" type="presParOf" srcId="{9E72BD2C-199C-4D1C-AF85-9528CC66397B}" destId="{D21DF999-A26D-4004-8B22-71F5591700FB}" srcOrd="9" destOrd="0" presId="urn:microsoft.com/office/officeart/2005/8/layout/list1"/>
    <dgm:cxn modelId="{218E0E37-4FF3-4181-B68A-057DCCE91F26}" type="presParOf" srcId="{9E72BD2C-199C-4D1C-AF85-9528CC66397B}" destId="{0289FC92-97B6-4C54-877F-EB6653A36202}" srcOrd="10" destOrd="0" presId="urn:microsoft.com/office/officeart/2005/8/layout/list1"/>
    <dgm:cxn modelId="{02415362-B981-455F-A67D-48BD9B6D36EF}" type="presParOf" srcId="{9E72BD2C-199C-4D1C-AF85-9528CC66397B}" destId="{26D66C32-F3FC-48AB-AB0D-97372DB48398}" srcOrd="11" destOrd="0" presId="urn:microsoft.com/office/officeart/2005/8/layout/list1"/>
    <dgm:cxn modelId="{541F8B37-B572-408F-92B3-3D4CE27DC12E}" type="presParOf" srcId="{9E72BD2C-199C-4D1C-AF85-9528CC66397B}" destId="{4B0D8711-E27D-429A-B97A-C88B3728B064}" srcOrd="12" destOrd="0" presId="urn:microsoft.com/office/officeart/2005/8/layout/list1"/>
    <dgm:cxn modelId="{78F87F52-47D7-4F65-AFB5-F5EEA4C0FB68}" type="presParOf" srcId="{4B0D8711-E27D-429A-B97A-C88B3728B064}" destId="{6FEE2BE5-440E-47E7-9EB8-E8012A5FD5E7}" srcOrd="0" destOrd="0" presId="urn:microsoft.com/office/officeart/2005/8/layout/list1"/>
    <dgm:cxn modelId="{4AB35E8B-E556-4448-9F84-670E26CA7DCB}" type="presParOf" srcId="{4B0D8711-E27D-429A-B97A-C88B3728B064}" destId="{1C595CC7-C287-4AC7-A10D-415A2E46A38C}" srcOrd="1" destOrd="0" presId="urn:microsoft.com/office/officeart/2005/8/layout/list1"/>
    <dgm:cxn modelId="{BE2C4F4C-BA43-4404-96F1-ACE929F8C12D}" type="presParOf" srcId="{9E72BD2C-199C-4D1C-AF85-9528CC66397B}" destId="{08C01D96-843B-4B6B-9B0C-3F61C0AD924B}" srcOrd="13" destOrd="0" presId="urn:microsoft.com/office/officeart/2005/8/layout/list1"/>
    <dgm:cxn modelId="{63788178-F75D-4A90-8015-2284A250AC5F}" type="presParOf" srcId="{9E72BD2C-199C-4D1C-AF85-9528CC66397B}" destId="{8F8FE3BF-DE05-4507-9A32-2D841110886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749B0-2ADA-4EA1-9951-72FD6055E50B}">
      <dsp:nvSpPr>
        <dsp:cNvPr id="0" name=""/>
        <dsp:cNvSpPr/>
      </dsp:nvSpPr>
      <dsp:spPr>
        <a:xfrm>
          <a:off x="0" y="207816"/>
          <a:ext cx="4490842" cy="172935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48539" tIns="187452" rIns="348539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Zgodność z celem szczegółowym i rezultatami Działania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Zgodność z typem projektu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strike="noStrike" kern="1200" baseline="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Zgodność z wymogami pomocy publicznej 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Zgodność z zasadami horyzontalnymi 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Kwalifikowalność Beneficjenta/Partnera. 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strike="noStrike" kern="1200" baseline="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Uproszczone metody rozliczania wydatków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strike="noStrike" kern="1200" baseline="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Poprawność wypełnienia wniosku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Zgodność wsparcia</a:t>
          </a:r>
        </a:p>
      </dsp:txBody>
      <dsp:txXfrm>
        <a:off x="0" y="207816"/>
        <a:ext cx="4490842" cy="1729350"/>
      </dsp:txXfrm>
    </dsp:sp>
    <dsp:sp modelId="{77BCA394-CDD4-4B40-9826-7526B6AB9322}">
      <dsp:nvSpPr>
        <dsp:cNvPr id="0" name=""/>
        <dsp:cNvSpPr/>
      </dsp:nvSpPr>
      <dsp:spPr>
        <a:xfrm>
          <a:off x="272023" y="43429"/>
          <a:ext cx="3143589" cy="265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820" tIns="0" rIns="11882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>
              <a:latin typeface="Arial" pitchFamily="34" charset="0"/>
              <a:cs typeface="Arial" pitchFamily="34" charset="0"/>
            </a:rPr>
            <a:t>KRYTERIA  DOPUSZCZALNOŚCI</a:t>
          </a:r>
        </a:p>
      </dsp:txBody>
      <dsp:txXfrm>
        <a:off x="284992" y="56398"/>
        <a:ext cx="3117651" cy="239742"/>
      </dsp:txXfrm>
    </dsp:sp>
    <dsp:sp modelId="{12F9183C-020D-473B-8CB0-FBBC30BF7BE2}">
      <dsp:nvSpPr>
        <dsp:cNvPr id="0" name=""/>
        <dsp:cNvSpPr/>
      </dsp:nvSpPr>
      <dsp:spPr>
        <a:xfrm>
          <a:off x="0" y="2118606"/>
          <a:ext cx="4490842" cy="93555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48539" tIns="187452" rIns="348539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Zgodność prawna</a:t>
          </a:r>
          <a:endParaRPr lang="pl-PL" sz="1100" kern="120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strike="noStrike" kern="1200" baseline="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Zgodność organizacyjno-operacyjna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Zdolność finansowa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strike="noStrike" kern="1200" baseline="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Celowość partnerstwa</a:t>
          </a:r>
        </a:p>
      </dsp:txBody>
      <dsp:txXfrm>
        <a:off x="0" y="2118606"/>
        <a:ext cx="4490842" cy="935550"/>
      </dsp:txXfrm>
    </dsp:sp>
    <dsp:sp modelId="{06685424-6EF8-4A4B-ADCD-01C5717FB7C3}">
      <dsp:nvSpPr>
        <dsp:cNvPr id="0" name=""/>
        <dsp:cNvSpPr/>
      </dsp:nvSpPr>
      <dsp:spPr>
        <a:xfrm>
          <a:off x="224542" y="1985766"/>
          <a:ext cx="3143589" cy="26568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18820" tIns="0" rIns="11882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>
              <a:latin typeface="Arial" pitchFamily="34" charset="0"/>
              <a:cs typeface="Arial" pitchFamily="34" charset="0"/>
            </a:rPr>
            <a:t>KRYTERIA WYKONALNOŚCI</a:t>
          </a:r>
        </a:p>
      </dsp:txBody>
      <dsp:txXfrm>
        <a:off x="237511" y="1998735"/>
        <a:ext cx="3117651" cy="239742"/>
      </dsp:txXfrm>
    </dsp:sp>
    <dsp:sp modelId="{0289FC92-97B6-4C54-877F-EB6653A36202}">
      <dsp:nvSpPr>
        <dsp:cNvPr id="0" name=""/>
        <dsp:cNvSpPr/>
      </dsp:nvSpPr>
      <dsp:spPr>
        <a:xfrm>
          <a:off x="0" y="3235596"/>
          <a:ext cx="4490842" cy="10773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48539" tIns="187452" rIns="348539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Odpowiedniość/Adekwatność/Trafność (Skala punktów 1-5, waga 6)</a:t>
          </a:r>
          <a:endParaRPr lang="pl-PL" sz="11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Skuteczność/Efektywność (Skala punktów 1-5, waga 6)</a:t>
          </a:r>
          <a:endParaRPr lang="pl-PL" sz="11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strike="noStrike" kern="1200" baseline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Użyteczność </a:t>
          </a:r>
          <a:r>
            <a:rPr lang="pl-PL" sz="11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(Skala punktów 1-5, waga 6)</a:t>
          </a:r>
          <a:endParaRPr lang="pl-PL" sz="1100" strike="noStrike" kern="1200" baseline="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Trwałość (Skala punktów 1-5, waga 2)</a:t>
          </a:r>
          <a:endParaRPr lang="pl-PL" sz="1100" strike="noStrike" kern="1200" baseline="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0" y="3235596"/>
        <a:ext cx="4490842" cy="1077300"/>
      </dsp:txXfrm>
    </dsp:sp>
    <dsp:sp modelId="{8A71C54C-98B9-4F40-81CB-6AD201E3E70D}">
      <dsp:nvSpPr>
        <dsp:cNvPr id="0" name=""/>
        <dsp:cNvSpPr/>
      </dsp:nvSpPr>
      <dsp:spPr>
        <a:xfrm>
          <a:off x="224542" y="3102756"/>
          <a:ext cx="3143589" cy="26568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18820" tIns="0" rIns="11882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>
              <a:latin typeface="Arial" pitchFamily="34" charset="0"/>
              <a:cs typeface="Arial" pitchFamily="34" charset="0"/>
            </a:rPr>
            <a:t>KRYTERIA JAKOŚCI</a:t>
          </a:r>
        </a:p>
      </dsp:txBody>
      <dsp:txXfrm>
        <a:off x="237511" y="3115725"/>
        <a:ext cx="3117651" cy="239742"/>
      </dsp:txXfrm>
    </dsp:sp>
    <dsp:sp modelId="{8F8FE3BF-DE05-4507-9A32-2D841110886C}">
      <dsp:nvSpPr>
        <dsp:cNvPr id="0" name=""/>
        <dsp:cNvSpPr/>
      </dsp:nvSpPr>
      <dsp:spPr>
        <a:xfrm>
          <a:off x="0" y="4494336"/>
          <a:ext cx="4490842" cy="93555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48539" tIns="187452" rIns="348539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Spójność kompletność zapisów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Zgodność z kwalifikowalnością wydatków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Intensywność wsparcia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000" kern="1200" dirty="0"/>
        </a:p>
      </dsp:txBody>
      <dsp:txXfrm>
        <a:off x="0" y="4494336"/>
        <a:ext cx="4490842" cy="935550"/>
      </dsp:txXfrm>
    </dsp:sp>
    <dsp:sp modelId="{1C595CC7-C287-4AC7-A10D-415A2E46A38C}">
      <dsp:nvSpPr>
        <dsp:cNvPr id="0" name=""/>
        <dsp:cNvSpPr/>
      </dsp:nvSpPr>
      <dsp:spPr>
        <a:xfrm>
          <a:off x="224542" y="4361496"/>
          <a:ext cx="3143589" cy="26568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18820" tIns="0" rIns="11882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>
              <a:latin typeface="Arial" pitchFamily="34" charset="0"/>
              <a:cs typeface="Arial" pitchFamily="34" charset="0"/>
            </a:rPr>
            <a:t>KRYTERIA</a:t>
          </a:r>
          <a:r>
            <a:rPr lang="pl-PL" sz="1100" kern="1200" dirty="0">
              <a:latin typeface="Arial" pitchFamily="34" charset="0"/>
              <a:cs typeface="Arial" pitchFamily="34" charset="0"/>
            </a:rPr>
            <a:t> </a:t>
          </a:r>
          <a:r>
            <a:rPr lang="pl-PL" sz="1100" b="1" kern="1200" dirty="0">
              <a:latin typeface="Arial" pitchFamily="34" charset="0"/>
              <a:cs typeface="Arial" pitchFamily="34" charset="0"/>
            </a:rPr>
            <a:t>ADMINISTRACYJNOSCI</a:t>
          </a:r>
        </a:p>
      </dsp:txBody>
      <dsp:txXfrm>
        <a:off x="237511" y="4374465"/>
        <a:ext cx="3117651" cy="2397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749B0-2ADA-4EA1-9951-72FD6055E50B}">
      <dsp:nvSpPr>
        <dsp:cNvPr id="0" name=""/>
        <dsp:cNvSpPr/>
      </dsp:nvSpPr>
      <dsp:spPr>
        <a:xfrm>
          <a:off x="0" y="175570"/>
          <a:ext cx="4523399" cy="13860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51066" tIns="208280" rIns="351066" bIns="78232" numCol="1" spcCol="1270" anchor="t" anchorCtr="0">
          <a:noAutofit/>
        </a:bodyPr>
        <a:lstStyle/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pl-PL" sz="11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Zgodność z celem szczegółowym i rezultatami Działania</a:t>
          </a:r>
        </a:p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pl-PL" sz="11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Zgodność z typem projektu</a:t>
          </a:r>
        </a:p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pl-PL" sz="11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Kwalifikowalność Beneficjenta/Partnera.</a:t>
          </a:r>
        </a:p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pl-PL" sz="11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Zgodność z zasadami horyzontalnymi </a:t>
          </a:r>
        </a:p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pl-PL" sz="11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Wymogi organizacyjne</a:t>
          </a:r>
        </a:p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pl-PL" sz="11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Zgodność wsparcia</a:t>
          </a:r>
        </a:p>
      </dsp:txBody>
      <dsp:txXfrm>
        <a:off x="0" y="175570"/>
        <a:ext cx="4523399" cy="1386000"/>
      </dsp:txXfrm>
    </dsp:sp>
    <dsp:sp modelId="{77BCA394-CDD4-4B40-9826-7526B6AB9322}">
      <dsp:nvSpPr>
        <dsp:cNvPr id="0" name=""/>
        <dsp:cNvSpPr/>
      </dsp:nvSpPr>
      <dsp:spPr>
        <a:xfrm>
          <a:off x="226169" y="27970"/>
          <a:ext cx="3166379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682" tIns="0" rIns="119682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>
              <a:latin typeface="Arial" pitchFamily="34" charset="0"/>
              <a:cs typeface="Arial" pitchFamily="34" charset="0"/>
            </a:rPr>
            <a:t>KRYTERIA  DOPUSZCZALNOŚCI</a:t>
          </a:r>
        </a:p>
      </dsp:txBody>
      <dsp:txXfrm>
        <a:off x="240579" y="42380"/>
        <a:ext cx="3137559" cy="266380"/>
      </dsp:txXfrm>
    </dsp:sp>
    <dsp:sp modelId="{12F9183C-020D-473B-8CB0-FBBC30BF7BE2}">
      <dsp:nvSpPr>
        <dsp:cNvPr id="0" name=""/>
        <dsp:cNvSpPr/>
      </dsp:nvSpPr>
      <dsp:spPr>
        <a:xfrm>
          <a:off x="0" y="1737494"/>
          <a:ext cx="4523399" cy="77175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51066" tIns="208280" rIns="351066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Zgodność prawna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b="0" kern="1200" baseline="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Zgodność z wymogami pomocy publiczne</a:t>
          </a:r>
          <a:r>
            <a:rPr lang="pl-PL" sz="1100" b="0" kern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j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Zdolność finansowa</a:t>
          </a:r>
        </a:p>
      </dsp:txBody>
      <dsp:txXfrm>
        <a:off x="0" y="1737494"/>
        <a:ext cx="4523399" cy="771750"/>
      </dsp:txXfrm>
    </dsp:sp>
    <dsp:sp modelId="{06685424-6EF8-4A4B-ADCD-01C5717FB7C3}">
      <dsp:nvSpPr>
        <dsp:cNvPr id="0" name=""/>
        <dsp:cNvSpPr/>
      </dsp:nvSpPr>
      <dsp:spPr>
        <a:xfrm>
          <a:off x="226169" y="1615570"/>
          <a:ext cx="3166379" cy="29520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19682" tIns="0" rIns="119682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>
              <a:latin typeface="Arial" pitchFamily="34" charset="0"/>
              <a:cs typeface="Arial" pitchFamily="34" charset="0"/>
            </a:rPr>
            <a:t>KRYTERIA WYKONALNOŚCI</a:t>
          </a:r>
        </a:p>
      </dsp:txBody>
      <dsp:txXfrm>
        <a:off x="240579" y="1629980"/>
        <a:ext cx="3137559" cy="266380"/>
      </dsp:txXfrm>
    </dsp:sp>
    <dsp:sp modelId="{0289FC92-97B6-4C54-877F-EB6653A36202}">
      <dsp:nvSpPr>
        <dsp:cNvPr id="0" name=""/>
        <dsp:cNvSpPr/>
      </dsp:nvSpPr>
      <dsp:spPr>
        <a:xfrm>
          <a:off x="0" y="2736520"/>
          <a:ext cx="4523399" cy="12600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51066" tIns="208280" rIns="351066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Odpowiedzialność/Adekwatność Trafność (</a:t>
          </a:r>
          <a:r>
            <a:rPr lang="pl-PL" sz="11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0-15 </a:t>
          </a:r>
          <a:r>
            <a:rPr lang="pl-PL" sz="11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pkt)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Skuteczność/Efektywność (</a:t>
          </a:r>
          <a:r>
            <a:rPr lang="pl-PL" sz="11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0-5 </a:t>
          </a:r>
          <a:r>
            <a:rPr lang="pl-PL" sz="11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pkt)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Trwałość (</a:t>
          </a:r>
          <a:r>
            <a:rPr lang="pl-PL" sz="11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0-5 </a:t>
          </a:r>
          <a:r>
            <a:rPr lang="pl-PL" sz="11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pkt)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Doświadczenie wnioskodawcy i partnera (jeśli dotyczy) </a:t>
          </a:r>
          <a:r>
            <a:rPr lang="pl-PL" sz="11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pl-PL" sz="11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l-PL" sz="1100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(0-5 pkt</a:t>
          </a:r>
          <a:r>
            <a:rPr lang="pl-PL" sz="11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)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Zaplecze realizacji projektu (</a:t>
          </a:r>
          <a:r>
            <a:rPr lang="pl-PL" sz="1100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0-5 </a:t>
          </a:r>
          <a:r>
            <a:rPr lang="pl-PL" sz="11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pkt)</a:t>
          </a:r>
        </a:p>
      </dsp:txBody>
      <dsp:txXfrm>
        <a:off x="0" y="2736520"/>
        <a:ext cx="4523399" cy="1260000"/>
      </dsp:txXfrm>
    </dsp:sp>
    <dsp:sp modelId="{8A71C54C-98B9-4F40-81CB-6AD201E3E70D}">
      <dsp:nvSpPr>
        <dsp:cNvPr id="0" name=""/>
        <dsp:cNvSpPr/>
      </dsp:nvSpPr>
      <dsp:spPr>
        <a:xfrm>
          <a:off x="228069" y="2600156"/>
          <a:ext cx="3166379" cy="29520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19682" tIns="0" rIns="119682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>
              <a:latin typeface="Arial" pitchFamily="34" charset="0"/>
              <a:cs typeface="Arial" pitchFamily="34" charset="0"/>
            </a:rPr>
            <a:t>KRYTERIA JAKOŚCI</a:t>
          </a:r>
        </a:p>
      </dsp:txBody>
      <dsp:txXfrm>
        <a:off x="242479" y="2614566"/>
        <a:ext cx="3137559" cy="266380"/>
      </dsp:txXfrm>
    </dsp:sp>
    <dsp:sp modelId="{8F8FE3BF-DE05-4507-9A32-2D841110886C}">
      <dsp:nvSpPr>
        <dsp:cNvPr id="0" name=""/>
        <dsp:cNvSpPr/>
      </dsp:nvSpPr>
      <dsp:spPr>
        <a:xfrm>
          <a:off x="0" y="4198121"/>
          <a:ext cx="4523399" cy="11025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51066" tIns="208280" rIns="351066" bIns="78232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•"/>
            <a:tabLst/>
            <a:defRPr/>
          </a:pPr>
          <a:r>
            <a:rPr lang="pl-PL" sz="11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Intensywność wsparcia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•"/>
            <a:tabLst/>
            <a:defRPr/>
          </a:pPr>
          <a:r>
            <a:rPr lang="pl-PL" sz="11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Zgodność z kwalifikowalnością wydatków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•"/>
            <a:tabLst/>
            <a:defRPr/>
          </a:pPr>
          <a:r>
            <a:rPr lang="pl-PL" sz="1100" kern="1200" baseline="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Zgodność z warunkami realizacji wsparcia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•"/>
            <a:tabLst/>
            <a:defRPr/>
          </a:pPr>
          <a:r>
            <a:rPr lang="pl-PL" sz="11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Spójność i kompletność zapisów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100" kern="1200" dirty="0">
            <a:solidFill>
              <a:schemeClr val="accent6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0" y="4198121"/>
        <a:ext cx="4523399" cy="1102500"/>
      </dsp:txXfrm>
    </dsp:sp>
    <dsp:sp modelId="{1C595CC7-C287-4AC7-A10D-415A2E46A38C}">
      <dsp:nvSpPr>
        <dsp:cNvPr id="0" name=""/>
        <dsp:cNvSpPr/>
      </dsp:nvSpPr>
      <dsp:spPr>
        <a:xfrm>
          <a:off x="226169" y="4050521"/>
          <a:ext cx="3166379" cy="29520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19682" tIns="0" rIns="119682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>
              <a:latin typeface="Arial" pitchFamily="34" charset="0"/>
              <a:cs typeface="Arial" pitchFamily="34" charset="0"/>
            </a:rPr>
            <a:t>KRYTERIA</a:t>
          </a:r>
          <a:r>
            <a:rPr lang="pl-PL" sz="1100" kern="1200" dirty="0">
              <a:latin typeface="Arial" pitchFamily="34" charset="0"/>
              <a:cs typeface="Arial" pitchFamily="34" charset="0"/>
            </a:rPr>
            <a:t> </a:t>
          </a:r>
          <a:r>
            <a:rPr lang="pl-PL" sz="1100" b="1" kern="1200" dirty="0">
              <a:latin typeface="Arial" pitchFamily="34" charset="0"/>
              <a:cs typeface="Arial" pitchFamily="34" charset="0"/>
            </a:rPr>
            <a:t>ADMINISTRACYJNOSCI</a:t>
          </a:r>
        </a:p>
      </dsp:txBody>
      <dsp:txXfrm>
        <a:off x="240579" y="4064931"/>
        <a:ext cx="3137559" cy="266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73748-EFD7-48A5-9810-6FF2E65AC898}" type="datetimeFigureOut">
              <a:rPr lang="pl-PL" smtClean="0"/>
              <a:t>13.02.2018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72C29-F3ED-421F-A6FF-78E4E1485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860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obrazu slajdu 1">
            <a:extLst>
              <a:ext uri="{FF2B5EF4-FFF2-40B4-BE49-F238E27FC236}">
                <a16:creationId xmlns:a16="http://schemas.microsoft.com/office/drawing/2014/main" id="{24845E8D-6A38-4A13-B807-ACBCE74830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Symbol zastępczy notatek 2">
            <a:extLst>
              <a:ext uri="{FF2B5EF4-FFF2-40B4-BE49-F238E27FC236}">
                <a16:creationId xmlns:a16="http://schemas.microsoft.com/office/drawing/2014/main" id="{E7DF6057-86D6-4C87-BC73-D61750565A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22532" name="Symbol zastępczy numeru slajdu 3">
            <a:extLst>
              <a:ext uri="{FF2B5EF4-FFF2-40B4-BE49-F238E27FC236}">
                <a16:creationId xmlns:a16="http://schemas.microsoft.com/office/drawing/2014/main" id="{C5759377-A8E9-4493-8039-0316CCDC47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F045BE-32B6-4DC7-A417-9125517D5CC4}" type="slidenum">
              <a:rPr lang="pl-PL" altLang="pl-PL" smtClean="0"/>
              <a:pPr>
                <a:spcBef>
                  <a:spcPct val="0"/>
                </a:spcBef>
              </a:pPr>
              <a:t>5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94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obrazu slajdu 1">
            <a:extLst>
              <a:ext uri="{FF2B5EF4-FFF2-40B4-BE49-F238E27FC236}">
                <a16:creationId xmlns:a16="http://schemas.microsoft.com/office/drawing/2014/main" id="{5148AB0F-5BF0-487B-8012-F0994F863D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ymbol zastępczy notatek 2">
            <a:extLst>
              <a:ext uri="{FF2B5EF4-FFF2-40B4-BE49-F238E27FC236}">
                <a16:creationId xmlns:a16="http://schemas.microsoft.com/office/drawing/2014/main" id="{DEBF1FC8-75AF-4214-8189-D2034BD6DA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37892" name="Symbol zastępczy numeru slajdu 3">
            <a:extLst>
              <a:ext uri="{FF2B5EF4-FFF2-40B4-BE49-F238E27FC236}">
                <a16:creationId xmlns:a16="http://schemas.microsoft.com/office/drawing/2014/main" id="{8B7BBC1E-8EC1-4B07-9A19-893DEB05CC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141461-F378-4B44-9EF7-5843BB29B3C7}" type="slidenum">
              <a:rPr lang="pl-PL" altLang="pl-PL" smtClean="0"/>
              <a:pPr>
                <a:spcBef>
                  <a:spcPct val="0"/>
                </a:spcBef>
              </a:pPr>
              <a:t>16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61168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obrazu slajdu 1">
            <a:extLst>
              <a:ext uri="{FF2B5EF4-FFF2-40B4-BE49-F238E27FC236}">
                <a16:creationId xmlns:a16="http://schemas.microsoft.com/office/drawing/2014/main" id="{4967D2AF-CE98-4D52-8A3B-FBA673413E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Symbol zastępczy notatek 2">
            <a:extLst>
              <a:ext uri="{FF2B5EF4-FFF2-40B4-BE49-F238E27FC236}">
                <a16:creationId xmlns:a16="http://schemas.microsoft.com/office/drawing/2014/main" id="{2A6FF9FE-F350-41F8-A68C-34E2E43642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41988" name="Symbol zastępczy numeru slajdu 3">
            <a:extLst>
              <a:ext uri="{FF2B5EF4-FFF2-40B4-BE49-F238E27FC236}">
                <a16:creationId xmlns:a16="http://schemas.microsoft.com/office/drawing/2014/main" id="{5F28EF2D-7A3B-4048-9B55-92C4DEB483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882D7B-4CA0-428D-A179-7BE27849F5B6}" type="slidenum">
              <a:rPr lang="pl-PL" altLang="pl-PL" smtClean="0"/>
              <a:pPr>
                <a:spcBef>
                  <a:spcPct val="0"/>
                </a:spcBef>
              </a:pPr>
              <a:t>17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55798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obrazu slajdu 1">
            <a:extLst>
              <a:ext uri="{FF2B5EF4-FFF2-40B4-BE49-F238E27FC236}">
                <a16:creationId xmlns:a16="http://schemas.microsoft.com/office/drawing/2014/main" id="{4967D2AF-CE98-4D52-8A3B-FBA673413E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Symbol zastępczy notatek 2">
            <a:extLst>
              <a:ext uri="{FF2B5EF4-FFF2-40B4-BE49-F238E27FC236}">
                <a16:creationId xmlns:a16="http://schemas.microsoft.com/office/drawing/2014/main" id="{2A6FF9FE-F350-41F8-A68C-34E2E43642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41988" name="Symbol zastępczy numeru slajdu 3">
            <a:extLst>
              <a:ext uri="{FF2B5EF4-FFF2-40B4-BE49-F238E27FC236}">
                <a16:creationId xmlns:a16="http://schemas.microsoft.com/office/drawing/2014/main" id="{5F28EF2D-7A3B-4048-9B55-92C4DEB483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882D7B-4CA0-428D-A179-7BE27849F5B6}" type="slidenum">
              <a:rPr lang="pl-PL" altLang="pl-PL" smtClean="0"/>
              <a:pPr>
                <a:spcBef>
                  <a:spcPct val="0"/>
                </a:spcBef>
              </a:pPr>
              <a:t>30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97040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obrazu slajdu 1">
            <a:extLst>
              <a:ext uri="{FF2B5EF4-FFF2-40B4-BE49-F238E27FC236}">
                <a16:creationId xmlns:a16="http://schemas.microsoft.com/office/drawing/2014/main" id="{4967D2AF-CE98-4D52-8A3B-FBA673413E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Symbol zastępczy notatek 2">
            <a:extLst>
              <a:ext uri="{FF2B5EF4-FFF2-40B4-BE49-F238E27FC236}">
                <a16:creationId xmlns:a16="http://schemas.microsoft.com/office/drawing/2014/main" id="{2A6FF9FE-F350-41F8-A68C-34E2E43642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1988" name="Symbol zastępczy numeru slajdu 3">
            <a:extLst>
              <a:ext uri="{FF2B5EF4-FFF2-40B4-BE49-F238E27FC236}">
                <a16:creationId xmlns:a16="http://schemas.microsoft.com/office/drawing/2014/main" id="{5F28EF2D-7A3B-4048-9B55-92C4DEB483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882D7B-4CA0-428D-A179-7BE27849F5B6}" type="slidenum">
              <a:rPr lang="pl-PL" altLang="pl-PL" smtClean="0"/>
              <a:pPr>
                <a:spcBef>
                  <a:spcPct val="0"/>
                </a:spcBef>
              </a:pPr>
              <a:t>31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68758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obrazu slajdu 1">
            <a:extLst>
              <a:ext uri="{FF2B5EF4-FFF2-40B4-BE49-F238E27FC236}">
                <a16:creationId xmlns:a16="http://schemas.microsoft.com/office/drawing/2014/main" id="{4967D2AF-CE98-4D52-8A3B-FBA673413E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Symbol zastępczy notatek 2">
            <a:extLst>
              <a:ext uri="{FF2B5EF4-FFF2-40B4-BE49-F238E27FC236}">
                <a16:creationId xmlns:a16="http://schemas.microsoft.com/office/drawing/2014/main" id="{2A6FF9FE-F350-41F8-A68C-34E2E43642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41988" name="Symbol zastępczy numeru slajdu 3">
            <a:extLst>
              <a:ext uri="{FF2B5EF4-FFF2-40B4-BE49-F238E27FC236}">
                <a16:creationId xmlns:a16="http://schemas.microsoft.com/office/drawing/2014/main" id="{5F28EF2D-7A3B-4048-9B55-92C4DEB483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882D7B-4CA0-428D-A179-7BE27849F5B6}" type="slidenum">
              <a:rPr lang="pl-PL" altLang="pl-PL" smtClean="0"/>
              <a:pPr>
                <a:spcBef>
                  <a:spcPct val="0"/>
                </a:spcBef>
              </a:pPr>
              <a:t>32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36267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ymbol zastępczy obrazu slajdu 1">
            <a:extLst>
              <a:ext uri="{FF2B5EF4-FFF2-40B4-BE49-F238E27FC236}">
                <a16:creationId xmlns:a16="http://schemas.microsoft.com/office/drawing/2014/main" id="{8F3C750A-6E24-4D28-9C52-1DBD2481E0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Symbol zastępczy notatek 2">
            <a:extLst>
              <a:ext uri="{FF2B5EF4-FFF2-40B4-BE49-F238E27FC236}">
                <a16:creationId xmlns:a16="http://schemas.microsoft.com/office/drawing/2014/main" id="{C699C928-F620-461C-B937-F4673611E3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67588" name="Symbol zastępczy numeru slajdu 3">
            <a:extLst>
              <a:ext uri="{FF2B5EF4-FFF2-40B4-BE49-F238E27FC236}">
                <a16:creationId xmlns:a16="http://schemas.microsoft.com/office/drawing/2014/main" id="{D9C89105-1567-47B1-AEBD-102AEE1E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AF6F1D-F941-4782-A6C1-8F71DB015A83}" type="slidenum">
              <a:rPr lang="pl-PL" altLang="pl-PL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34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8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ymbol zastępczy obrazu slajdu 1">
            <a:extLst>
              <a:ext uri="{FF2B5EF4-FFF2-40B4-BE49-F238E27FC236}">
                <a16:creationId xmlns:a16="http://schemas.microsoft.com/office/drawing/2014/main" id="{8F3C750A-6E24-4D28-9C52-1DBD2481E0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Symbol zastępczy notatek 2">
            <a:extLst>
              <a:ext uri="{FF2B5EF4-FFF2-40B4-BE49-F238E27FC236}">
                <a16:creationId xmlns:a16="http://schemas.microsoft.com/office/drawing/2014/main" id="{C699C928-F620-461C-B937-F4673611E3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67588" name="Symbol zastępczy numeru slajdu 3">
            <a:extLst>
              <a:ext uri="{FF2B5EF4-FFF2-40B4-BE49-F238E27FC236}">
                <a16:creationId xmlns:a16="http://schemas.microsoft.com/office/drawing/2014/main" id="{D9C89105-1567-47B1-AEBD-102AEE1E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AF6F1D-F941-4782-A6C1-8F71DB015A83}" type="slidenum">
              <a:rPr lang="pl-PL" altLang="pl-PL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35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268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E2932-873A-40A7-84F1-22906A39A403}" type="slidenum">
              <a:rPr lang="pl-PL" altLang="pl-PL" smtClean="0"/>
              <a:pPr>
                <a:defRPr/>
              </a:pPr>
              <a:t>37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772584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E2932-873A-40A7-84F1-22906A39A403}" type="slidenum">
              <a:rPr lang="pl-PL" altLang="pl-PL" smtClean="0"/>
              <a:pPr>
                <a:defRPr/>
              </a:pPr>
              <a:t>38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402619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obrazu slajdu 1">
            <a:extLst>
              <a:ext uri="{FF2B5EF4-FFF2-40B4-BE49-F238E27FC236}">
                <a16:creationId xmlns:a16="http://schemas.microsoft.com/office/drawing/2014/main" id="{4967D2AF-CE98-4D52-8A3B-FBA673413E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Symbol zastępczy notatek 2">
            <a:extLst>
              <a:ext uri="{FF2B5EF4-FFF2-40B4-BE49-F238E27FC236}">
                <a16:creationId xmlns:a16="http://schemas.microsoft.com/office/drawing/2014/main" id="{2A6FF9FE-F350-41F8-A68C-34E2E43642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41988" name="Symbol zastępczy numeru slajdu 3">
            <a:extLst>
              <a:ext uri="{FF2B5EF4-FFF2-40B4-BE49-F238E27FC236}">
                <a16:creationId xmlns:a16="http://schemas.microsoft.com/office/drawing/2014/main" id="{5F28EF2D-7A3B-4048-9B55-92C4DEB483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882D7B-4CA0-428D-A179-7BE27849F5B6}" type="slidenum">
              <a:rPr lang="pl-PL" altLang="pl-PL" smtClean="0"/>
              <a:pPr>
                <a:spcBef>
                  <a:spcPct val="0"/>
                </a:spcBef>
              </a:pPr>
              <a:t>40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26542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E2932-873A-40A7-84F1-22906A39A403}" type="slidenum">
              <a:rPr lang="pl-PL" altLang="pl-PL" smtClean="0"/>
              <a:pPr>
                <a:defRPr/>
              </a:pPr>
              <a:t>6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103910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ymbol zastępczy obrazu slajdu 1">
            <a:extLst>
              <a:ext uri="{FF2B5EF4-FFF2-40B4-BE49-F238E27FC236}">
                <a16:creationId xmlns:a16="http://schemas.microsoft.com/office/drawing/2014/main" id="{3089600E-4C9F-499E-B567-366C017639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Symbol zastępczy notatek 2">
            <a:extLst>
              <a:ext uri="{FF2B5EF4-FFF2-40B4-BE49-F238E27FC236}">
                <a16:creationId xmlns:a16="http://schemas.microsoft.com/office/drawing/2014/main" id="{FB64AACD-150A-41FF-AF37-FD161E49CA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84996" name="Symbol zastępczy numeru slajdu 3">
            <a:extLst>
              <a:ext uri="{FF2B5EF4-FFF2-40B4-BE49-F238E27FC236}">
                <a16:creationId xmlns:a16="http://schemas.microsoft.com/office/drawing/2014/main" id="{4A26489D-0F1B-4184-8FAA-CE250E70B1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571D51-27A2-4D00-9AAA-21FE3573CB17}" type="slidenum">
              <a:rPr lang="pl-PL" altLang="pl-PL" smtClean="0"/>
              <a:pPr>
                <a:spcBef>
                  <a:spcPct val="0"/>
                </a:spcBef>
              </a:pPr>
              <a:t>42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106627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ymbol zastępczy obrazu slajdu 1">
            <a:extLst>
              <a:ext uri="{FF2B5EF4-FFF2-40B4-BE49-F238E27FC236}">
                <a16:creationId xmlns:a16="http://schemas.microsoft.com/office/drawing/2014/main" id="{4C67AFF9-6A90-46C0-AF8E-A2182DA660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Symbol zastępczy notatek 2">
            <a:extLst>
              <a:ext uri="{FF2B5EF4-FFF2-40B4-BE49-F238E27FC236}">
                <a16:creationId xmlns:a16="http://schemas.microsoft.com/office/drawing/2014/main" id="{12663934-C7A5-410C-A9B3-E33D98086F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87044" name="Symbol zastępczy numeru slajdu 3">
            <a:extLst>
              <a:ext uri="{FF2B5EF4-FFF2-40B4-BE49-F238E27FC236}">
                <a16:creationId xmlns:a16="http://schemas.microsoft.com/office/drawing/2014/main" id="{4B3B3087-8AB3-4089-B8F3-7C2462E558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8857FB-5DBB-4A75-9CF6-77571C9600DD}" type="slidenum">
              <a:rPr lang="pl-PL" altLang="pl-PL" smtClean="0"/>
              <a:pPr>
                <a:spcBef>
                  <a:spcPct val="0"/>
                </a:spcBef>
              </a:pPr>
              <a:t>43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132768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>
            <a:extLst>
              <a:ext uri="{FF2B5EF4-FFF2-40B4-BE49-F238E27FC236}">
                <a16:creationId xmlns:a16="http://schemas.microsoft.com/office/drawing/2014/main" id="{10CE9940-C717-4172-8BF2-49AC2BF697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Symbol zastępczy notatek 2">
            <a:extLst>
              <a:ext uri="{FF2B5EF4-FFF2-40B4-BE49-F238E27FC236}">
                <a16:creationId xmlns:a16="http://schemas.microsoft.com/office/drawing/2014/main" id="{F6CA25BA-C2F2-47EC-86A6-EB196D4E8D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94212" name="Symbol zastępczy numeru slajdu 3">
            <a:extLst>
              <a:ext uri="{FF2B5EF4-FFF2-40B4-BE49-F238E27FC236}">
                <a16:creationId xmlns:a16="http://schemas.microsoft.com/office/drawing/2014/main" id="{05D0F2FD-6C94-4D65-8BA5-559A443D92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DB68DE-B631-419C-AAF1-EF6D28289717}" type="slidenum">
              <a:rPr lang="pl-PL" altLang="pl-PL" smtClean="0"/>
              <a:pPr>
                <a:spcBef>
                  <a:spcPct val="0"/>
                </a:spcBef>
              </a:pPr>
              <a:t>44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426226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ymbol zastępczy obrazu slajdu 1">
            <a:extLst>
              <a:ext uri="{FF2B5EF4-FFF2-40B4-BE49-F238E27FC236}">
                <a16:creationId xmlns:a16="http://schemas.microsoft.com/office/drawing/2014/main" id="{0822CE41-5C0A-47A9-847A-44CA41CD31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Symbol zastępczy notatek 2">
            <a:extLst>
              <a:ext uri="{FF2B5EF4-FFF2-40B4-BE49-F238E27FC236}">
                <a16:creationId xmlns:a16="http://schemas.microsoft.com/office/drawing/2014/main" id="{6C9B2682-C5C1-4095-B899-58D9B74A93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91140" name="Symbol zastępczy numeru slajdu 3">
            <a:extLst>
              <a:ext uri="{FF2B5EF4-FFF2-40B4-BE49-F238E27FC236}">
                <a16:creationId xmlns:a16="http://schemas.microsoft.com/office/drawing/2014/main" id="{A43C1E1C-781E-4A52-ABDD-2815527E21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2D52FF-FF55-4F3C-B625-3D9D7EB2E47A}" type="slidenum">
              <a:rPr lang="pl-PL" altLang="pl-PL" smtClean="0"/>
              <a:pPr>
                <a:spcBef>
                  <a:spcPct val="0"/>
                </a:spcBef>
              </a:pPr>
              <a:t>46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815353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obrazu slajdu 1">
            <a:extLst>
              <a:ext uri="{FF2B5EF4-FFF2-40B4-BE49-F238E27FC236}">
                <a16:creationId xmlns:a16="http://schemas.microsoft.com/office/drawing/2014/main" id="{4967D2AF-CE98-4D52-8A3B-FBA673413E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Symbol zastępczy notatek 2">
            <a:extLst>
              <a:ext uri="{FF2B5EF4-FFF2-40B4-BE49-F238E27FC236}">
                <a16:creationId xmlns:a16="http://schemas.microsoft.com/office/drawing/2014/main" id="{2A6FF9FE-F350-41F8-A68C-34E2E43642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41988" name="Symbol zastępczy numeru slajdu 3">
            <a:extLst>
              <a:ext uri="{FF2B5EF4-FFF2-40B4-BE49-F238E27FC236}">
                <a16:creationId xmlns:a16="http://schemas.microsoft.com/office/drawing/2014/main" id="{5F28EF2D-7A3B-4048-9B55-92C4DEB483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882D7B-4CA0-428D-A179-7BE27849F5B6}" type="slidenum">
              <a:rPr lang="pl-PL" altLang="pl-PL" smtClean="0"/>
              <a:pPr>
                <a:spcBef>
                  <a:spcPct val="0"/>
                </a:spcBef>
              </a:pPr>
              <a:t>48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066266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obrazu slajdu 1">
            <a:extLst>
              <a:ext uri="{FF2B5EF4-FFF2-40B4-BE49-F238E27FC236}">
                <a16:creationId xmlns:a16="http://schemas.microsoft.com/office/drawing/2014/main" id="{4967D2AF-CE98-4D52-8A3B-FBA673413E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Symbol zastępczy notatek 2">
            <a:extLst>
              <a:ext uri="{FF2B5EF4-FFF2-40B4-BE49-F238E27FC236}">
                <a16:creationId xmlns:a16="http://schemas.microsoft.com/office/drawing/2014/main" id="{2A6FF9FE-F350-41F8-A68C-34E2E43642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41988" name="Symbol zastępczy numeru slajdu 3">
            <a:extLst>
              <a:ext uri="{FF2B5EF4-FFF2-40B4-BE49-F238E27FC236}">
                <a16:creationId xmlns:a16="http://schemas.microsoft.com/office/drawing/2014/main" id="{5F28EF2D-7A3B-4048-9B55-92C4DEB483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882D7B-4CA0-428D-A179-7BE27849F5B6}" type="slidenum">
              <a:rPr lang="pl-PL" altLang="pl-PL" smtClean="0"/>
              <a:pPr>
                <a:spcBef>
                  <a:spcPct val="0"/>
                </a:spcBef>
              </a:pPr>
              <a:t>49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517563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obrazu slajdu 1">
            <a:extLst>
              <a:ext uri="{FF2B5EF4-FFF2-40B4-BE49-F238E27FC236}">
                <a16:creationId xmlns:a16="http://schemas.microsoft.com/office/drawing/2014/main" id="{4967D2AF-CE98-4D52-8A3B-FBA673413E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Symbol zastępczy notatek 2">
            <a:extLst>
              <a:ext uri="{FF2B5EF4-FFF2-40B4-BE49-F238E27FC236}">
                <a16:creationId xmlns:a16="http://schemas.microsoft.com/office/drawing/2014/main" id="{2A6FF9FE-F350-41F8-A68C-34E2E43642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41988" name="Symbol zastępczy numeru slajdu 3">
            <a:extLst>
              <a:ext uri="{FF2B5EF4-FFF2-40B4-BE49-F238E27FC236}">
                <a16:creationId xmlns:a16="http://schemas.microsoft.com/office/drawing/2014/main" id="{5F28EF2D-7A3B-4048-9B55-92C4DEB483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882D7B-4CA0-428D-A179-7BE27849F5B6}" type="slidenum">
              <a:rPr lang="pl-PL" altLang="pl-PL" smtClean="0"/>
              <a:pPr>
                <a:spcBef>
                  <a:spcPct val="0"/>
                </a:spcBef>
              </a:pPr>
              <a:t>51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4485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ymbol zastępczy obrazu slajdu 1">
            <a:extLst>
              <a:ext uri="{FF2B5EF4-FFF2-40B4-BE49-F238E27FC236}">
                <a16:creationId xmlns:a16="http://schemas.microsoft.com/office/drawing/2014/main" id="{8F3C750A-6E24-4D28-9C52-1DBD2481E0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Symbol zastępczy notatek 2">
            <a:extLst>
              <a:ext uri="{FF2B5EF4-FFF2-40B4-BE49-F238E27FC236}">
                <a16:creationId xmlns:a16="http://schemas.microsoft.com/office/drawing/2014/main" id="{C699C928-F620-461C-B937-F4673611E3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67588" name="Symbol zastępczy numeru slajdu 3">
            <a:extLst>
              <a:ext uri="{FF2B5EF4-FFF2-40B4-BE49-F238E27FC236}">
                <a16:creationId xmlns:a16="http://schemas.microsoft.com/office/drawing/2014/main" id="{D9C89105-1567-47B1-AEBD-102AEE1EC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AF6F1D-F941-4782-A6C1-8F71DB015A83}" type="slidenum">
              <a:rPr lang="pl-PL" altLang="pl-PL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59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283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ymbol zastępczy obrazu slajdu 1">
            <a:extLst>
              <a:ext uri="{FF2B5EF4-FFF2-40B4-BE49-F238E27FC236}">
                <a16:creationId xmlns:a16="http://schemas.microsoft.com/office/drawing/2014/main" id="{1803BB59-492F-4C91-A15B-1F8F06AD19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Symbol zastępczy notatek 2">
            <a:extLst>
              <a:ext uri="{FF2B5EF4-FFF2-40B4-BE49-F238E27FC236}">
                <a16:creationId xmlns:a16="http://schemas.microsoft.com/office/drawing/2014/main" id="{6FBFFE50-5FDD-491D-BADB-55E0458E95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19812" name="Symbol zastępczy numeru slajdu 3">
            <a:extLst>
              <a:ext uri="{FF2B5EF4-FFF2-40B4-BE49-F238E27FC236}">
                <a16:creationId xmlns:a16="http://schemas.microsoft.com/office/drawing/2014/main" id="{0436BB06-300F-4F39-A8AE-64B8A969F6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B6BA75-ADA6-418B-AF7B-C426BD20E34A}" type="slidenum">
              <a:rPr lang="pl-PL" altLang="pl-PL" smtClean="0"/>
              <a:pPr>
                <a:spcBef>
                  <a:spcPct val="0"/>
                </a:spcBef>
              </a:pPr>
              <a:t>68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264012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ymbol zastępczy obrazu slajdu 1">
            <a:extLst>
              <a:ext uri="{FF2B5EF4-FFF2-40B4-BE49-F238E27FC236}">
                <a16:creationId xmlns:a16="http://schemas.microsoft.com/office/drawing/2014/main" id="{837DB32A-04E5-4D85-8965-0C38502FA2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Symbol zastępczy notatek 2">
            <a:extLst>
              <a:ext uri="{FF2B5EF4-FFF2-40B4-BE49-F238E27FC236}">
                <a16:creationId xmlns:a16="http://schemas.microsoft.com/office/drawing/2014/main" id="{7A37B2F5-91F9-4F8B-8E23-9E9019F3F3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25956" name="Symbol zastępczy numeru slajdu 3">
            <a:extLst>
              <a:ext uri="{FF2B5EF4-FFF2-40B4-BE49-F238E27FC236}">
                <a16:creationId xmlns:a16="http://schemas.microsoft.com/office/drawing/2014/main" id="{5EB23BB7-3C39-41EA-869A-3112E1CA96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36EC9D-9B04-4B88-98FE-782B28022BE9}" type="slidenum">
              <a:rPr lang="pl-PL" altLang="pl-PL" smtClean="0"/>
              <a:pPr>
                <a:spcBef>
                  <a:spcPct val="0"/>
                </a:spcBef>
              </a:pPr>
              <a:t>69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72315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obrazu slajdu 1">
            <a:extLst>
              <a:ext uri="{FF2B5EF4-FFF2-40B4-BE49-F238E27FC236}">
                <a16:creationId xmlns:a16="http://schemas.microsoft.com/office/drawing/2014/main" id="{D0D5CB1D-838E-427E-829B-759B64032A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Symbol zastępczy notatek 2">
            <a:extLst>
              <a:ext uri="{FF2B5EF4-FFF2-40B4-BE49-F238E27FC236}">
                <a16:creationId xmlns:a16="http://schemas.microsoft.com/office/drawing/2014/main" id="{7727F19A-E3D3-4798-B27B-573063AFAD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24580" name="Symbol zastępczy numeru slajdu 3">
            <a:extLst>
              <a:ext uri="{FF2B5EF4-FFF2-40B4-BE49-F238E27FC236}">
                <a16:creationId xmlns:a16="http://schemas.microsoft.com/office/drawing/2014/main" id="{60913650-7DF7-4A1F-8C7F-D35C03ABE3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6F500A-0967-459E-8DC9-1C3E0A056084}" type="slidenum">
              <a:rPr lang="pl-PL" altLang="pl-PL" smtClean="0"/>
              <a:pPr>
                <a:spcBef>
                  <a:spcPct val="0"/>
                </a:spcBef>
              </a:pPr>
              <a:t>8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7259405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ymbol zastępczy obrazu slajdu 1">
            <a:extLst>
              <a:ext uri="{FF2B5EF4-FFF2-40B4-BE49-F238E27FC236}">
                <a16:creationId xmlns:a16="http://schemas.microsoft.com/office/drawing/2014/main" id="{91F23863-1C71-4A21-B0AE-D3797E4FA1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Symbol zastępczy notatek 2">
            <a:extLst>
              <a:ext uri="{FF2B5EF4-FFF2-40B4-BE49-F238E27FC236}">
                <a16:creationId xmlns:a16="http://schemas.microsoft.com/office/drawing/2014/main" id="{BF49CF6E-4F0F-439E-9AF8-1F8E4A8C05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28004" name="Symbol zastępczy numeru slajdu 3">
            <a:extLst>
              <a:ext uri="{FF2B5EF4-FFF2-40B4-BE49-F238E27FC236}">
                <a16:creationId xmlns:a16="http://schemas.microsoft.com/office/drawing/2014/main" id="{3A0AB9F2-6A78-458F-B1D6-3E6A188F59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A41B6B-37DE-41C2-86E2-A031CD92865B}" type="slidenum">
              <a:rPr lang="pl-PL" altLang="pl-PL" smtClean="0"/>
              <a:pPr>
                <a:spcBef>
                  <a:spcPct val="0"/>
                </a:spcBef>
              </a:pPr>
              <a:t>70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868423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ymbol zastępczy obrazu slajdu 1">
            <a:extLst>
              <a:ext uri="{FF2B5EF4-FFF2-40B4-BE49-F238E27FC236}">
                <a16:creationId xmlns:a16="http://schemas.microsoft.com/office/drawing/2014/main" id="{B9CF7866-6745-4BAA-80D3-7ADC600CDD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Symbol zastępczy notatek 2">
            <a:extLst>
              <a:ext uri="{FF2B5EF4-FFF2-40B4-BE49-F238E27FC236}">
                <a16:creationId xmlns:a16="http://schemas.microsoft.com/office/drawing/2014/main" id="{194CF3FD-27B2-4265-BDAC-7137635DC3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21860" name="Symbol zastępczy numeru slajdu 3">
            <a:extLst>
              <a:ext uri="{FF2B5EF4-FFF2-40B4-BE49-F238E27FC236}">
                <a16:creationId xmlns:a16="http://schemas.microsoft.com/office/drawing/2014/main" id="{77947F30-A933-4C30-9552-3F465D9C17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74DF86-E994-4D9C-B08B-64E0F6811321}" type="slidenum">
              <a:rPr lang="pl-PL" altLang="pl-PL" smtClean="0"/>
              <a:pPr>
                <a:spcBef>
                  <a:spcPct val="0"/>
                </a:spcBef>
              </a:pPr>
              <a:t>71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778033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ymbol zastępczy obrazu slajdu 1">
            <a:extLst>
              <a:ext uri="{FF2B5EF4-FFF2-40B4-BE49-F238E27FC236}">
                <a16:creationId xmlns:a16="http://schemas.microsoft.com/office/drawing/2014/main" id="{DAD10424-3AEF-4C57-A866-CC4EC7C76F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Symbol zastępczy notatek 2">
            <a:extLst>
              <a:ext uri="{FF2B5EF4-FFF2-40B4-BE49-F238E27FC236}">
                <a16:creationId xmlns:a16="http://schemas.microsoft.com/office/drawing/2014/main" id="{9BFC6E4F-A632-4CE0-9182-998A75503B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23908" name="Symbol zastępczy numeru slajdu 3">
            <a:extLst>
              <a:ext uri="{FF2B5EF4-FFF2-40B4-BE49-F238E27FC236}">
                <a16:creationId xmlns:a16="http://schemas.microsoft.com/office/drawing/2014/main" id="{957D29A4-A9F0-4DCC-93BC-23A782495C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0CEBC3-68AE-4763-97A5-27B5FC94333D}" type="slidenum">
              <a:rPr lang="pl-PL" altLang="pl-PL" smtClean="0"/>
              <a:pPr>
                <a:spcBef>
                  <a:spcPct val="0"/>
                </a:spcBef>
              </a:pPr>
              <a:t>74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363146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ymbol zastępczy obrazu slajdu 1">
            <a:extLst>
              <a:ext uri="{FF2B5EF4-FFF2-40B4-BE49-F238E27FC236}">
                <a16:creationId xmlns:a16="http://schemas.microsoft.com/office/drawing/2014/main" id="{13667643-6796-4C36-93DB-9DB3B208E3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Symbol zastępczy notatek 2">
            <a:extLst>
              <a:ext uri="{FF2B5EF4-FFF2-40B4-BE49-F238E27FC236}">
                <a16:creationId xmlns:a16="http://schemas.microsoft.com/office/drawing/2014/main" id="{7E431311-A7F7-43A4-A337-0AFB7CA300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31076" name="Symbol zastępczy numeru slajdu 3">
            <a:extLst>
              <a:ext uri="{FF2B5EF4-FFF2-40B4-BE49-F238E27FC236}">
                <a16:creationId xmlns:a16="http://schemas.microsoft.com/office/drawing/2014/main" id="{17A1B787-B239-4135-B7D9-0B91DA2B1B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DE1D51-D837-4C58-822D-874C475626F4}" type="slidenum">
              <a:rPr lang="pl-PL" altLang="pl-PL" smtClean="0"/>
              <a:pPr>
                <a:spcBef>
                  <a:spcPct val="0"/>
                </a:spcBef>
              </a:pPr>
              <a:t>79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72933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8E2932-873A-40A7-84F1-22906A39A403}" type="slidenum">
              <a:rPr lang="pl-PL" altLang="pl-PL" smtClean="0"/>
              <a:pPr>
                <a:defRPr/>
              </a:pPr>
              <a:t>9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064410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W przypadku konieczności poprawy wniosku w zakresie warunków formalnych</a:t>
            </a:r>
            <a:r>
              <a:rPr lang="pl-PL" baseline="0" dirty="0" smtClean="0"/>
              <a:t> projektodawca ma na to 10 dni liczonych od dnia następującego po dniu wysłania wezwania, pod rygorem pozostawienia wniosku bez rozpatrzenia.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9045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>
            <a:extLst>
              <a:ext uri="{FF2B5EF4-FFF2-40B4-BE49-F238E27FC236}">
                <a16:creationId xmlns:a16="http://schemas.microsoft.com/office/drawing/2014/main" id="{298ED7FD-0B48-4AF4-A69C-359566F248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ymbol zastępczy notatek 2">
            <a:extLst>
              <a:ext uri="{FF2B5EF4-FFF2-40B4-BE49-F238E27FC236}">
                <a16:creationId xmlns:a16="http://schemas.microsoft.com/office/drawing/2014/main" id="{025E1DB9-C2F0-4C42-8D68-E78291FF3D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30724" name="Symbol zastępczy numeru slajdu 3">
            <a:extLst>
              <a:ext uri="{FF2B5EF4-FFF2-40B4-BE49-F238E27FC236}">
                <a16:creationId xmlns:a16="http://schemas.microsoft.com/office/drawing/2014/main" id="{11EA536B-2618-4F9B-AE6E-7085A686E4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B21476-B378-44E9-987D-EBF1E657CA37}" type="slidenum">
              <a:rPr lang="pl-PL" altLang="pl-PL" smtClean="0">
                <a:latin typeface="Calibri" panose="020F0502020204030204" pitchFamily="34" charset="0"/>
              </a:rPr>
              <a:pPr/>
              <a:t>11</a:t>
            </a:fld>
            <a:endParaRPr lang="pl-PL" alt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59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obrazu slajdu 1">
            <a:extLst>
              <a:ext uri="{FF2B5EF4-FFF2-40B4-BE49-F238E27FC236}">
                <a16:creationId xmlns:a16="http://schemas.microsoft.com/office/drawing/2014/main" id="{1FE1515E-8E93-464D-881B-08CB403550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Symbol zastępczy notatek 2">
            <a:extLst>
              <a:ext uri="{FF2B5EF4-FFF2-40B4-BE49-F238E27FC236}">
                <a16:creationId xmlns:a16="http://schemas.microsoft.com/office/drawing/2014/main" id="{55BF9862-3E75-4F61-A04F-23B24D2721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32772" name="Symbol zastępczy numeru slajdu 3">
            <a:extLst>
              <a:ext uri="{FF2B5EF4-FFF2-40B4-BE49-F238E27FC236}">
                <a16:creationId xmlns:a16="http://schemas.microsoft.com/office/drawing/2014/main" id="{E48421BD-642D-469D-A5B5-B314AB5681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C0C5AF-8D20-4419-ACDA-6BE7398E8770}" type="slidenum">
              <a:rPr lang="pl-PL" altLang="pl-PL" smtClean="0">
                <a:latin typeface="Calibri" panose="020F0502020204030204" pitchFamily="34" charset="0"/>
              </a:rPr>
              <a:pPr/>
              <a:t>12</a:t>
            </a:fld>
            <a:endParaRPr lang="pl-PL" altLang="pl-PL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678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>
            <a:extLst>
              <a:ext uri="{FF2B5EF4-FFF2-40B4-BE49-F238E27FC236}">
                <a16:creationId xmlns:a16="http://schemas.microsoft.com/office/drawing/2014/main" id="{C5980F88-8B8C-4ACE-8EB4-3EF7213775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Symbol zastępczy notatek 2">
            <a:extLst>
              <a:ext uri="{FF2B5EF4-FFF2-40B4-BE49-F238E27FC236}">
                <a16:creationId xmlns:a16="http://schemas.microsoft.com/office/drawing/2014/main" id="{30825595-FE5F-46E8-A7AE-649B6EFF9A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35844" name="Symbol zastępczy numeru slajdu 3">
            <a:extLst>
              <a:ext uri="{FF2B5EF4-FFF2-40B4-BE49-F238E27FC236}">
                <a16:creationId xmlns:a16="http://schemas.microsoft.com/office/drawing/2014/main" id="{12A1938B-A66B-4B91-9C13-47162131C3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5E21F5-6EB0-4E1D-9B11-27001B6C0BC6}" type="slidenum">
              <a:rPr lang="pl-PL" altLang="pl-PL" smtClean="0"/>
              <a:pPr>
                <a:spcBef>
                  <a:spcPct val="0"/>
                </a:spcBef>
              </a:pPr>
              <a:t>14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433698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obrazu slajdu 1">
            <a:extLst>
              <a:ext uri="{FF2B5EF4-FFF2-40B4-BE49-F238E27FC236}">
                <a16:creationId xmlns:a16="http://schemas.microsoft.com/office/drawing/2014/main" id="{5148AB0F-5BF0-487B-8012-F0994F863D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ymbol zastępczy notatek 2">
            <a:extLst>
              <a:ext uri="{FF2B5EF4-FFF2-40B4-BE49-F238E27FC236}">
                <a16:creationId xmlns:a16="http://schemas.microsoft.com/office/drawing/2014/main" id="{DEBF1FC8-75AF-4214-8189-D2034BD6DA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37892" name="Symbol zastępczy numeru slajdu 3">
            <a:extLst>
              <a:ext uri="{FF2B5EF4-FFF2-40B4-BE49-F238E27FC236}">
                <a16:creationId xmlns:a16="http://schemas.microsoft.com/office/drawing/2014/main" id="{8B7BBC1E-8EC1-4B07-9A19-893DEB05CC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141461-F378-4B44-9EF7-5843BB29B3C7}" type="slidenum">
              <a:rPr lang="pl-PL" altLang="pl-PL" smtClean="0"/>
              <a:pPr>
                <a:spcBef>
                  <a:spcPct val="0"/>
                </a:spcBef>
              </a:pPr>
              <a:t>15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516366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49743" y="1093788"/>
            <a:ext cx="10550405" cy="2387600"/>
          </a:xfrm>
        </p:spPr>
        <p:txBody>
          <a:bodyPr anchor="b"/>
          <a:lstStyle>
            <a:lvl1pPr algn="ctr">
              <a:defRPr sz="6000" b="0">
                <a:latin typeface="+mn-lt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49743" y="3573463"/>
            <a:ext cx="10550405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7636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743" y="255311"/>
            <a:ext cx="7816697" cy="107709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49743" y="1450099"/>
            <a:ext cx="10515600" cy="438468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896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236443" y="942975"/>
            <a:ext cx="2628900" cy="489181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49743" y="942975"/>
            <a:ext cx="7734300" cy="489181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099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.jpg">
            <a:extLst>
              <a:ext uri="{FF2B5EF4-FFF2-40B4-BE49-F238E27FC236}">
                <a16:creationId xmlns:a16="http://schemas.microsoft.com/office/drawing/2014/main" id="{E1CA7ACB-890C-4551-9ED7-F601CD20FE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08" y="781049"/>
            <a:ext cx="6645590" cy="44132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ytuł 1"/>
          <p:cNvSpPr txBox="1">
            <a:spLocks/>
          </p:cNvSpPr>
          <p:nvPr userDrawn="1"/>
        </p:nvSpPr>
        <p:spPr>
          <a:xfrm>
            <a:off x="7118723" y="1183481"/>
            <a:ext cx="4082677" cy="9493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361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sz="4000" dirty="0" smtClean="0">
                <a:solidFill>
                  <a:srgbClr val="636363"/>
                </a:solidFill>
              </a:rPr>
              <a:t>Dziękuję</a:t>
            </a:r>
            <a:r>
              <a:rPr lang="pl-PL" sz="4000" baseline="0" dirty="0" smtClean="0">
                <a:solidFill>
                  <a:srgbClr val="636363"/>
                </a:solidFill>
              </a:rPr>
              <a:t> za uwagę</a:t>
            </a:r>
            <a:endParaRPr lang="pl-PL" sz="4000" dirty="0">
              <a:solidFill>
                <a:srgbClr val="636363"/>
              </a:solidFill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7118722" y="2593975"/>
            <a:ext cx="4082678" cy="2600325"/>
          </a:xfrm>
        </p:spPr>
        <p:txBody>
          <a:bodyPr/>
          <a:lstStyle>
            <a:lvl1pPr marL="0" indent="0" algn="ctr">
              <a:buNone/>
              <a:defRPr>
                <a:solidFill>
                  <a:srgbClr val="636363"/>
                </a:solidFill>
              </a:defRPr>
            </a:lvl1pPr>
            <a:lvl2pPr marL="457200" indent="0" algn="ctr">
              <a:buNone/>
              <a:defRPr>
                <a:solidFill>
                  <a:srgbClr val="636363"/>
                </a:solidFill>
              </a:defRPr>
            </a:lvl2pPr>
            <a:lvl3pPr marL="914400" indent="0" algn="ctr">
              <a:buNone/>
              <a:defRPr>
                <a:solidFill>
                  <a:srgbClr val="636363"/>
                </a:solidFill>
              </a:defRPr>
            </a:lvl3pPr>
            <a:lvl4pPr marL="1371600" indent="0" algn="ctr">
              <a:buNone/>
              <a:defRPr>
                <a:solidFill>
                  <a:srgbClr val="636363"/>
                </a:solidFill>
              </a:defRPr>
            </a:lvl4pPr>
            <a:lvl5pPr marL="1828800" indent="0" algn="ctr">
              <a:buNone/>
              <a:defRPr>
                <a:solidFill>
                  <a:srgbClr val="636363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4217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743" y="240015"/>
            <a:ext cx="7816697" cy="1068040"/>
          </a:xfrm>
        </p:spPr>
        <p:txBody>
          <a:bodyPr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9743" y="1308055"/>
            <a:ext cx="10515600" cy="4526732"/>
          </a:xfrm>
        </p:spPr>
        <p:txBody>
          <a:bodyPr/>
          <a:lstStyle>
            <a:lvl1pPr marL="0" indent="0" algn="just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 marL="914400" indent="0">
              <a:lnSpc>
                <a:spcPct val="100000"/>
              </a:lnSpc>
              <a:buNone/>
              <a:defRPr/>
            </a:lvl3pPr>
            <a:lvl4pPr marL="1371600" indent="0">
              <a:lnSpc>
                <a:spcPct val="100000"/>
              </a:lnSpc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6206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743" y="1081813"/>
            <a:ext cx="10525125" cy="34671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9743" y="4548912"/>
            <a:ext cx="10525125" cy="12858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289042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743" y="213045"/>
            <a:ext cx="7816697" cy="1077092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49743" y="1290136"/>
            <a:ext cx="5181600" cy="454465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683743" y="1290137"/>
            <a:ext cx="5181600" cy="454465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9091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743" y="226609"/>
            <a:ext cx="7692872" cy="1077092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9743" y="130370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49743" y="2127613"/>
            <a:ext cx="5157787" cy="370717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682155" y="130370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682155" y="2127613"/>
            <a:ext cx="5183188" cy="370717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3286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5352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59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743" y="42299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93143" y="95322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49743" y="2023199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02706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743" y="42299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693143" y="95322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49743" y="2023199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6104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349743" y="255310"/>
            <a:ext cx="7816697" cy="10770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9743" y="1332402"/>
            <a:ext cx="10515600" cy="4502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9" name="Rectangle 23"/>
          <p:cNvSpPr/>
          <p:nvPr userDrawn="1"/>
        </p:nvSpPr>
        <p:spPr>
          <a:xfrm>
            <a:off x="10885541" y="1"/>
            <a:ext cx="1306460" cy="6857999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rgbClr val="0CAFE2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/>
          <p:cNvSpPr/>
          <p:nvPr userDrawn="1"/>
        </p:nvSpPr>
        <p:spPr>
          <a:xfrm>
            <a:off x="11070648" y="1"/>
            <a:ext cx="1124528" cy="685800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0093DD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3"/>
          <p:cNvSpPr/>
          <p:nvPr userDrawn="1"/>
        </p:nvSpPr>
        <p:spPr>
          <a:xfrm>
            <a:off x="10779103" y="3056467"/>
            <a:ext cx="1416073" cy="3801533"/>
          </a:xfrm>
          <a:prstGeom prst="triangle">
            <a:avLst>
              <a:gd name="adj" fmla="val 100000"/>
            </a:avLst>
          </a:prstGeom>
          <a:solidFill>
            <a:srgbClr val="1E65A7">
              <a:alpha val="7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/>
          <p:cNvSpPr/>
          <p:nvPr userDrawn="1"/>
        </p:nvSpPr>
        <p:spPr>
          <a:xfrm>
            <a:off x="10952018" y="1"/>
            <a:ext cx="1239983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7BC045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8"/>
          <p:cNvSpPr/>
          <p:nvPr userDrawn="1"/>
        </p:nvSpPr>
        <p:spPr>
          <a:xfrm>
            <a:off x="11631554" y="1"/>
            <a:ext cx="560446" cy="6858000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/>
          <p:cNvSpPr/>
          <p:nvPr userDrawn="1"/>
        </p:nvSpPr>
        <p:spPr>
          <a:xfrm>
            <a:off x="11649048" y="1"/>
            <a:ext cx="542952" cy="6858000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ACF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7"/>
          <p:cNvSpPr/>
          <p:nvPr userDrawn="1"/>
        </p:nvSpPr>
        <p:spPr>
          <a:xfrm>
            <a:off x="11402586" y="3598335"/>
            <a:ext cx="789415" cy="3259666"/>
          </a:xfrm>
          <a:prstGeom prst="triangle">
            <a:avLst>
              <a:gd name="adj" fmla="val 100000"/>
            </a:avLst>
          </a:prstGeom>
          <a:solidFill>
            <a:srgbClr val="38AC39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Prostokąt 25"/>
          <p:cNvSpPr/>
          <p:nvPr userDrawn="1"/>
        </p:nvSpPr>
        <p:spPr>
          <a:xfrm>
            <a:off x="0" y="0"/>
            <a:ext cx="200526" cy="6858000"/>
          </a:xfrm>
          <a:prstGeom prst="rect">
            <a:avLst/>
          </a:prstGeom>
          <a:gradFill flip="none" rotWithShape="1">
            <a:gsLst>
              <a:gs pos="66000">
                <a:srgbClr val="1E65A7"/>
              </a:gs>
              <a:gs pos="33000">
                <a:srgbClr val="38AC39"/>
              </a:gs>
              <a:gs pos="9000">
                <a:srgbClr val="FACF00"/>
              </a:gs>
              <a:gs pos="0">
                <a:srgbClr val="FACF00">
                  <a:lumMod val="100000"/>
                </a:srgbClr>
              </a:gs>
              <a:gs pos="50000">
                <a:srgbClr val="00844A"/>
              </a:gs>
              <a:gs pos="16000">
                <a:srgbClr val="7BC045"/>
              </a:gs>
              <a:gs pos="100000">
                <a:srgbClr val="0CAFE2"/>
              </a:gs>
              <a:gs pos="83000">
                <a:srgbClr val="0093D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rostokąt 26"/>
          <p:cNvSpPr/>
          <p:nvPr userDrawn="1"/>
        </p:nvSpPr>
        <p:spPr>
          <a:xfrm rot="5400000">
            <a:off x="5593194" y="591336"/>
            <a:ext cx="45719" cy="10532621"/>
          </a:xfrm>
          <a:prstGeom prst="rect">
            <a:avLst/>
          </a:prstGeom>
          <a:gradFill flip="none" rotWithShape="1">
            <a:gsLst>
              <a:gs pos="66000">
                <a:srgbClr val="1E65A7"/>
              </a:gs>
              <a:gs pos="33000">
                <a:srgbClr val="38AC39"/>
              </a:gs>
              <a:gs pos="9000">
                <a:srgbClr val="FACF00"/>
              </a:gs>
              <a:gs pos="0">
                <a:srgbClr val="FACF00">
                  <a:lumMod val="100000"/>
                </a:srgbClr>
              </a:gs>
              <a:gs pos="50000">
                <a:srgbClr val="00844A"/>
              </a:gs>
              <a:gs pos="16000">
                <a:srgbClr val="7BC045"/>
              </a:gs>
              <a:gs pos="100000">
                <a:srgbClr val="0CAFE2"/>
              </a:gs>
              <a:gs pos="83000">
                <a:srgbClr val="0093D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9" name="Obraz 2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296646" y="222294"/>
            <a:ext cx="2101442" cy="572153"/>
          </a:xfrm>
          <a:prstGeom prst="rect">
            <a:avLst/>
          </a:prstGeom>
        </p:spPr>
      </p:pic>
      <p:pic>
        <p:nvPicPr>
          <p:cNvPr id="15" name="Obraz 14" descr="C:\Users\wojciech.krycki\Desktop\Logo zestawienia HQ\FE(PR)-RP-PZ-UE(EFS)\FE(PR)-RP-PZ-UE(EFS) BT.png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0" y="6027853"/>
            <a:ext cx="9816548" cy="689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538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rgbClr val="636363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636363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636363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rgbClr val="636363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rgbClr val="636363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rgbClr val="63636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mailto:efskoszalin@wup.pl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://www.facebook.com/wupszczecin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49743" y="939339"/>
            <a:ext cx="10550405" cy="1230284"/>
          </a:xfrm>
        </p:spPr>
        <p:txBody>
          <a:bodyPr/>
          <a:lstStyle/>
          <a:p>
            <a:r>
              <a:rPr lang="pl-PL" altLang="pl-PL" sz="44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ea typeface="Mongolian Baiti" panose="03000500000000000000" pitchFamily="66" charset="0"/>
                <a:cs typeface="Mongolian Baiti" panose="03000500000000000000" pitchFamily="66" charset="0"/>
              </a:rPr>
              <a:t>SPOTKANIE INFORMACYJNE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49744" y="2643447"/>
            <a:ext cx="10473428" cy="2585778"/>
          </a:xfrm>
        </p:spPr>
        <p:txBody>
          <a:bodyPr>
            <a:normAutofit/>
          </a:bodyPr>
          <a:lstStyle/>
          <a:p>
            <a:r>
              <a:rPr lang="pl-PL" altLang="pl-PL" dirty="0">
                <a:ea typeface="Mongolian Baiti" pitchFamily="66" charset="0"/>
              </a:rPr>
              <a:t>W ramach Działania </a:t>
            </a:r>
            <a:r>
              <a:rPr lang="pl-PL" altLang="pl-PL" dirty="0" smtClean="0">
                <a:ea typeface="Mongolian Baiti" pitchFamily="66" charset="0"/>
              </a:rPr>
              <a:t>8.3 </a:t>
            </a:r>
            <a:r>
              <a:rPr lang="pl-PL" altLang="pl-PL" dirty="0">
                <a:ea typeface="Mongolian Baiti" pitchFamily="66" charset="0"/>
              </a:rPr>
              <a:t>Regionalnego Programu Operacyjnego Województwa Zachodniopomorskiego </a:t>
            </a:r>
            <a:r>
              <a:rPr lang="pl-PL" altLang="pl-PL" dirty="0" smtClean="0">
                <a:ea typeface="Mongolian Baiti" pitchFamily="66" charset="0"/>
              </a:rPr>
              <a:t/>
            </a:r>
            <a:br>
              <a:rPr lang="pl-PL" altLang="pl-PL" dirty="0" smtClean="0">
                <a:ea typeface="Mongolian Baiti" pitchFamily="66" charset="0"/>
              </a:rPr>
            </a:br>
            <a:r>
              <a:rPr lang="pl-PL" altLang="pl-PL" dirty="0" smtClean="0">
                <a:ea typeface="Mongolian Baiti" pitchFamily="66" charset="0"/>
              </a:rPr>
              <a:t>2014-2020</a:t>
            </a:r>
          </a:p>
          <a:p>
            <a:r>
              <a:rPr lang="pl-PL" altLang="pl-PL" b="1" dirty="0" smtClean="0">
                <a:ea typeface="Mongolian Baiti" panose="03000500000000000000" pitchFamily="66" charset="0"/>
              </a:rPr>
              <a:t>Konkurs </a:t>
            </a:r>
            <a:r>
              <a:rPr lang="pl-PL" altLang="pl-PL" b="1" dirty="0">
                <a:ea typeface="Mongolian Baiti" panose="03000500000000000000" pitchFamily="66" charset="0"/>
              </a:rPr>
              <a:t>nr </a:t>
            </a:r>
            <a:r>
              <a:rPr lang="pl-PL" altLang="pl-PL" b="1" dirty="0" smtClean="0">
                <a:ea typeface="Mongolian Baiti" panose="03000500000000000000" pitchFamily="66" charset="0"/>
              </a:rPr>
              <a:t>RPZP.08.03.00-IP.02-32-K34/18</a:t>
            </a:r>
            <a:endParaRPr lang="pl-PL" altLang="pl-PL" dirty="0">
              <a:ea typeface="Mongolian Baiti" panose="03000500000000000000" pitchFamily="66" charset="0"/>
            </a:endParaRPr>
          </a:p>
          <a:p>
            <a:endParaRPr lang="pl-PL" altLang="pl-PL" dirty="0">
              <a:ea typeface="Mongolian Baiti" panose="03000500000000000000" pitchFamily="66" charset="0"/>
            </a:endParaRP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7372351" y="5476875"/>
            <a:ext cx="3527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 smtClean="0">
                <a:solidFill>
                  <a:srgbClr val="636160"/>
                </a:solidFill>
              </a:rPr>
              <a:t>Szczecin, 13.02.2018 r.</a:t>
            </a:r>
            <a:endParaRPr lang="pl-PL" dirty="0">
              <a:solidFill>
                <a:srgbClr val="6361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sz="2800" b="1" dirty="0">
                <a:latin typeface="+mn-lt"/>
                <a:ea typeface="Mongolian Baiti" panose="03000500000000000000" pitchFamily="66" charset="0"/>
              </a:rPr>
              <a:t>Analiza spełnienia warunków formalnych</a:t>
            </a:r>
            <a:endParaRPr lang="pl-PL" sz="2800" b="1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3151" y="1030778"/>
            <a:ext cx="10659649" cy="5827222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AutoNum type="arabicPeriod"/>
            </a:pPr>
            <a:r>
              <a:rPr lang="pl-PL" altLang="pl-PL" sz="1600" dirty="0">
                <a:ea typeface="Mongolian Baiti" panose="03000500000000000000" pitchFamily="66" charset="0"/>
              </a:rPr>
              <a:t>Termin złożenia wniosku.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AutoNum type="arabicPeriod"/>
            </a:pPr>
            <a:r>
              <a:rPr lang="pl-PL" altLang="pl-PL" sz="1600" dirty="0">
                <a:ea typeface="Mongolian Baiti" panose="03000500000000000000" pitchFamily="66" charset="0"/>
              </a:rPr>
              <a:t>Forma wniosku:</a:t>
            </a: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poprawność wniosku (w tym zbieżność sum kontrolnych, czytelny podpis uprawnionych osób, poprawność danych teleadresowych Wnioskodawcy i Partnerów);</a:t>
            </a: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altLang="pl-PL" sz="1600" dirty="0">
                <a:ea typeface="Mongolian Baiti" panose="03000500000000000000" pitchFamily="66" charset="0"/>
              </a:rPr>
              <a:t>wypełnienie wniosku w języku polskim;</a:t>
            </a: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altLang="pl-PL" sz="1600" dirty="0">
                <a:ea typeface="Mongolian Baiti" panose="03000500000000000000" pitchFamily="66" charset="0"/>
              </a:rPr>
              <a:t>zastosowanie uproszczonych metod </a:t>
            </a:r>
            <a:r>
              <a:rPr lang="pl-PL" altLang="pl-PL" sz="1600" dirty="0" smtClean="0">
                <a:ea typeface="Mongolian Baiti" panose="03000500000000000000" pitchFamily="66" charset="0"/>
              </a:rPr>
              <a:t>rozliczania (jeśli dotyczy).</a:t>
            </a:r>
            <a:endParaRPr lang="pl-PL" altLang="pl-PL" sz="1600" dirty="0">
              <a:ea typeface="Mongolian Baiti" panose="03000500000000000000" pitchFamily="66" charset="0"/>
            </a:endParaRPr>
          </a:p>
          <a:p>
            <a:pPr marL="342900" indent="-342900" algn="just">
              <a:lnSpc>
                <a:spcPct val="110000"/>
              </a:lnSpc>
              <a:buAutoNum type="arabicPeriod" startAt="3"/>
            </a:pPr>
            <a:r>
              <a:rPr lang="pl-PL" altLang="pl-PL" sz="1600" dirty="0">
                <a:ea typeface="Mongolian Baiti" panose="03000500000000000000" pitchFamily="66" charset="0"/>
              </a:rPr>
              <a:t>Kompletność złożonej dokumentacji, w tym:</a:t>
            </a: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kompletność wszystkich wymaganych </a:t>
            </a:r>
            <a:r>
              <a:rPr lang="pl-PL" sz="1600" dirty="0" smtClean="0"/>
              <a:t>załączników, </a:t>
            </a:r>
            <a:r>
              <a:rPr lang="pl-PL" sz="1600" dirty="0"/>
              <a:t>w </a:t>
            </a:r>
            <a:r>
              <a:rPr lang="pl-PL" sz="1600" dirty="0" smtClean="0"/>
              <a:t>szczególności </a:t>
            </a:r>
            <a:r>
              <a:rPr lang="pl-PL" sz="1600" i="1" dirty="0" smtClean="0"/>
              <a:t>Informacji </a:t>
            </a:r>
            <a:r>
              <a:rPr lang="pl-PL" sz="1600" i="1" dirty="0"/>
              <a:t>na temat składu osobowego spółki cywilnej </a:t>
            </a:r>
            <a:r>
              <a:rPr lang="pl-PL" sz="1600" dirty="0"/>
              <a:t>(jeśli dotyczy);</a:t>
            </a: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złożenie oświadczenia w części I wniosku, iż wnioskodawca akceptuje określoną w </a:t>
            </a:r>
            <a:r>
              <a:rPr lang="pl-PL" sz="1600" i="1" dirty="0" smtClean="0"/>
              <a:t>Regulaminie </a:t>
            </a:r>
            <a:r>
              <a:rPr lang="pl-PL" sz="1600" i="1" dirty="0"/>
              <a:t>konkursu </a:t>
            </a:r>
            <a:r>
              <a:rPr lang="pl-PL" sz="1600" dirty="0"/>
              <a:t>formę komunikacji </a:t>
            </a:r>
            <a:r>
              <a:rPr lang="pl-PL" sz="1600" dirty="0" smtClean="0"/>
              <a:t>i jest </a:t>
            </a:r>
            <a:r>
              <a:rPr lang="pl-PL" sz="1600" dirty="0"/>
              <a:t>świadomy skutków jej niezachowania;</a:t>
            </a: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złożenie oświadczenia w części I wniosku, iż projektodawca będzie w okresie realizacji projektu prowadził biuro projektu </a:t>
            </a:r>
            <a:r>
              <a:rPr lang="pl-PL" sz="1600" dirty="0" smtClean="0"/>
              <a:t>na terenie </a:t>
            </a:r>
            <a:r>
              <a:rPr lang="pl-PL" sz="1600" dirty="0"/>
              <a:t>województwa zachodniopomorskiego z możliwością udostępnienia pełnej dokumentacji projektu oraz zapewniające uczestnikom projektu możliwość osobistego kontaktu z kadrą projektu</a:t>
            </a:r>
            <a:r>
              <a:rPr lang="pl-PL" sz="1600" dirty="0" smtClean="0"/>
              <a:t>.</a:t>
            </a:r>
            <a:endParaRPr lang="pl-PL" altLang="pl-PL" sz="1600" dirty="0">
              <a:ea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32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ytuł 1">
            <a:extLst>
              <a:ext uri="{FF2B5EF4-FFF2-40B4-BE49-F238E27FC236}">
                <a16:creationId xmlns:a16="http://schemas.microsoft.com/office/drawing/2014/main" id="{CE91550F-6F5B-42A5-A08E-789C4D2923B2}"/>
              </a:ext>
            </a:extLst>
          </p:cNvPr>
          <p:cNvSpPr txBox="1">
            <a:spLocks/>
          </p:cNvSpPr>
          <p:nvPr/>
        </p:nvSpPr>
        <p:spPr bwMode="auto">
          <a:xfrm>
            <a:off x="90488" y="2269375"/>
            <a:ext cx="11869737" cy="118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6600" dirty="0">
                <a:solidFill>
                  <a:srgbClr val="002060"/>
                </a:solidFill>
                <a:latin typeface="Calibri" panose="020F0502020204030204" pitchFamily="34" charset="0"/>
                <a:ea typeface="Mongolian Baiti" panose="03000500000000000000" pitchFamily="66" charset="0"/>
                <a:cs typeface="Mongolian Baiti" panose="03000500000000000000" pitchFamily="66" charset="0"/>
              </a:rPr>
              <a:t>Zmiany w systemie oceny</a:t>
            </a:r>
          </a:p>
        </p:txBody>
      </p:sp>
    </p:spTree>
    <p:extLst>
      <p:ext uri="{BB962C8B-B14F-4D97-AF65-F5344CB8AC3E}">
        <p14:creationId xmlns:p14="http://schemas.microsoft.com/office/powerpoint/2010/main" val="177502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-9988"/>
            <a:ext cx="12192000" cy="68679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B9B5E36-1C46-4CF7-835A-47DE3AB5C36D}"/>
              </a:ext>
            </a:extLst>
          </p:cNvPr>
          <p:cNvGraphicFramePr/>
          <p:nvPr>
            <p:extLst/>
          </p:nvPr>
        </p:nvGraphicFramePr>
        <p:xfrm>
          <a:off x="241991" y="1343151"/>
          <a:ext cx="4490842" cy="5504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7840196F-97C1-4D1E-A157-6C39FF9E3B1E}"/>
              </a:ext>
            </a:extLst>
          </p:cNvPr>
          <p:cNvCxnSpPr/>
          <p:nvPr/>
        </p:nvCxnSpPr>
        <p:spPr>
          <a:xfrm flipV="1">
            <a:off x="2863850" y="2762250"/>
            <a:ext cx="2087563" cy="2079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981FAF3D-108D-4D80-8FCE-AA011539DA5F}"/>
              </a:ext>
            </a:extLst>
          </p:cNvPr>
          <p:cNvCxnSpPr/>
          <p:nvPr/>
        </p:nvCxnSpPr>
        <p:spPr>
          <a:xfrm>
            <a:off x="3465513" y="2762250"/>
            <a:ext cx="14859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0CA14E6-E644-4390-AC5B-B7CCB0D11B13}"/>
              </a:ext>
            </a:extLst>
          </p:cNvPr>
          <p:cNvSpPr txBox="1"/>
          <p:nvPr/>
        </p:nvSpPr>
        <p:spPr>
          <a:xfrm>
            <a:off x="4997450" y="2547938"/>
            <a:ext cx="2006600" cy="600164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pl-PL" altLang="pl-P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Częściowa weryfikacja </a:t>
            </a:r>
            <a:r>
              <a:rPr lang="pl-PL" altLang="pl-PL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 zakresie analizy spełnienia </a:t>
            </a:r>
            <a:r>
              <a:rPr lang="pl-PL" altLang="pl-PL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warunków formalnych</a:t>
            </a:r>
            <a:endParaRPr lang="pl-PL" altLang="pl-PL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14FF596B-B511-48A1-9406-1243501460F4}"/>
              </a:ext>
            </a:extLst>
          </p:cNvPr>
          <p:cNvCxnSpPr/>
          <p:nvPr/>
        </p:nvCxnSpPr>
        <p:spPr>
          <a:xfrm>
            <a:off x="2943225" y="4027488"/>
            <a:ext cx="1924050" cy="174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D68BDE65-3591-4AA8-ACC5-4FB9B2ABBF85}"/>
              </a:ext>
            </a:extLst>
          </p:cNvPr>
          <p:cNvCxnSpPr/>
          <p:nvPr/>
        </p:nvCxnSpPr>
        <p:spPr>
          <a:xfrm flipV="1">
            <a:off x="2112264" y="4044950"/>
            <a:ext cx="2756599" cy="2070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CEF4DD2A-4C7C-4E1E-967D-DA3C63F2C4B6}"/>
              </a:ext>
            </a:extLst>
          </p:cNvPr>
          <p:cNvSpPr txBox="1"/>
          <p:nvPr/>
        </p:nvSpPr>
        <p:spPr>
          <a:xfrm>
            <a:off x="4978400" y="3744913"/>
            <a:ext cx="2235200" cy="600075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pl-PL" altLang="pl-P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Oceniane w ramach kryterium jakości: Zaplecze realizacji projektu</a:t>
            </a:r>
          </a:p>
        </p:txBody>
      </p: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597E6AAE-D70E-4F0F-8074-5E1FE3D73F15}"/>
              </a:ext>
            </a:extLst>
          </p:cNvPr>
          <p:cNvCxnSpPr/>
          <p:nvPr/>
        </p:nvCxnSpPr>
        <p:spPr>
          <a:xfrm flipV="1">
            <a:off x="3462296" y="5303839"/>
            <a:ext cx="1404979" cy="82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B9870D06-DB83-42FE-98CB-9F93A7DB7741}"/>
              </a:ext>
            </a:extLst>
          </p:cNvPr>
          <p:cNvSpPr txBox="1"/>
          <p:nvPr/>
        </p:nvSpPr>
        <p:spPr>
          <a:xfrm>
            <a:off x="4973638" y="4976813"/>
            <a:ext cx="2235200" cy="769441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pl-PL" altLang="pl-PL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Zakres kryterium </a:t>
            </a:r>
            <a:r>
              <a:rPr lang="pl-PL" altLang="pl-P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pl-PL" altLang="pl-PL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żyteczność został włączony do kryterium Odpowiedzialność/Adekwatność/Trafność</a:t>
            </a:r>
            <a:endParaRPr lang="pl-PL" altLang="pl-PL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3D07736-32EB-48BE-A85F-13FDAB86EB3B}"/>
              </a:ext>
            </a:extLst>
          </p:cNvPr>
          <p:cNvGraphicFramePr/>
          <p:nvPr>
            <p:extLst/>
          </p:nvPr>
        </p:nvGraphicFramePr>
        <p:xfrm>
          <a:off x="7608119" y="1512638"/>
          <a:ext cx="4523399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F52CBC7D-46A4-4732-B946-F3657E70DBBF}"/>
              </a:ext>
            </a:extLst>
          </p:cNvPr>
          <p:cNvCxnSpPr/>
          <p:nvPr/>
        </p:nvCxnSpPr>
        <p:spPr>
          <a:xfrm>
            <a:off x="3336925" y="2225675"/>
            <a:ext cx="1531938" cy="79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chemat blokowy: proces 17">
            <a:extLst>
              <a:ext uri="{FF2B5EF4-FFF2-40B4-BE49-F238E27FC236}">
                <a16:creationId xmlns:a16="http://schemas.microsoft.com/office/drawing/2014/main" id="{9E236EEA-625D-49E3-BC50-B077FA5F5C76}"/>
              </a:ext>
            </a:extLst>
          </p:cNvPr>
          <p:cNvSpPr/>
          <p:nvPr/>
        </p:nvSpPr>
        <p:spPr>
          <a:xfrm>
            <a:off x="4978400" y="1887538"/>
            <a:ext cx="2017713" cy="547687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Oceniane będzie w ramach kryterium wykonalności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D2C9D6D3-76BC-45B2-8FB6-61A8609E7F60}"/>
              </a:ext>
            </a:extLst>
          </p:cNvPr>
          <p:cNvSpPr/>
          <p:nvPr/>
        </p:nvSpPr>
        <p:spPr>
          <a:xfrm>
            <a:off x="3011983" y="992251"/>
            <a:ext cx="1720850" cy="27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smtClean="0"/>
              <a:t>Poprzedni</a:t>
            </a:r>
            <a:endParaRPr lang="pl-PL" dirty="0"/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8F981F69-FA5C-47F9-8335-342B9E299F19}"/>
              </a:ext>
            </a:extLst>
          </p:cNvPr>
          <p:cNvSpPr/>
          <p:nvPr/>
        </p:nvSpPr>
        <p:spPr>
          <a:xfrm>
            <a:off x="7608888" y="1057275"/>
            <a:ext cx="1497012" cy="27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Obecny</a:t>
            </a:r>
          </a:p>
        </p:txBody>
      </p: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9B623DEF-DEA6-4F4D-B8CF-B96597BD5796}"/>
              </a:ext>
            </a:extLst>
          </p:cNvPr>
          <p:cNvCxnSpPr/>
          <p:nvPr/>
        </p:nvCxnSpPr>
        <p:spPr>
          <a:xfrm>
            <a:off x="6885432" y="2233613"/>
            <a:ext cx="1024128" cy="14165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>
            <a:extLst>
              <a:ext uri="{FF2B5EF4-FFF2-40B4-BE49-F238E27FC236}">
                <a16:creationId xmlns:a16="http://schemas.microsoft.com/office/drawing/2014/main" id="{631C21C8-3361-4708-836F-70A64E7C49DD}"/>
              </a:ext>
            </a:extLst>
          </p:cNvPr>
          <p:cNvCxnSpPr>
            <a:stCxn id="16" idx="3"/>
          </p:cNvCxnSpPr>
          <p:nvPr/>
        </p:nvCxnSpPr>
        <p:spPr>
          <a:xfrm>
            <a:off x="7213600" y="4044951"/>
            <a:ext cx="695960" cy="12588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>
            <a:extLst>
              <a:ext uri="{FF2B5EF4-FFF2-40B4-BE49-F238E27FC236}">
                <a16:creationId xmlns:a16="http://schemas.microsoft.com/office/drawing/2014/main" id="{FFDFE11A-69E9-478E-9453-BC3185CDEC33}"/>
              </a:ext>
            </a:extLst>
          </p:cNvPr>
          <p:cNvCxnSpPr/>
          <p:nvPr/>
        </p:nvCxnSpPr>
        <p:spPr>
          <a:xfrm flipV="1">
            <a:off x="7208838" y="4553712"/>
            <a:ext cx="700722" cy="7569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5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ytuł 1">
            <a:extLst>
              <a:ext uri="{FF2B5EF4-FFF2-40B4-BE49-F238E27FC236}">
                <a16:creationId xmlns:a16="http://schemas.microsoft.com/office/drawing/2014/main" id="{069B2E7D-76A9-45FB-A04C-E95B77A91556}"/>
              </a:ext>
            </a:extLst>
          </p:cNvPr>
          <p:cNvSpPr txBox="1">
            <a:spLocks/>
          </p:cNvSpPr>
          <p:nvPr/>
        </p:nvSpPr>
        <p:spPr bwMode="auto">
          <a:xfrm>
            <a:off x="-114185" y="2110308"/>
            <a:ext cx="11869738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6600" dirty="0">
                <a:solidFill>
                  <a:srgbClr val="002060"/>
                </a:solidFill>
                <a:latin typeface="Calibri" panose="020F0502020204030204" pitchFamily="34" charset="0"/>
                <a:ea typeface="Mongolian Baiti" panose="03000500000000000000" pitchFamily="66" charset="0"/>
                <a:cs typeface="Mongolian Baiti" panose="03000500000000000000" pitchFamily="66" charset="0"/>
              </a:rPr>
              <a:t>Kryteria dopuszczalności</a:t>
            </a:r>
          </a:p>
        </p:txBody>
      </p:sp>
    </p:spTree>
    <p:extLst>
      <p:ext uri="{BB962C8B-B14F-4D97-AF65-F5344CB8AC3E}">
        <p14:creationId xmlns:p14="http://schemas.microsoft.com/office/powerpoint/2010/main" val="343267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4E8F55CD-D58E-4D6E-9681-6AE3F4791D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397571"/>
              </p:ext>
            </p:extLst>
          </p:nvPr>
        </p:nvGraphicFramePr>
        <p:xfrm>
          <a:off x="265488" y="1052830"/>
          <a:ext cx="10665749" cy="4361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2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3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944">
                <a:tc gridSpan="2">
                  <a:txBody>
                    <a:bodyPr/>
                    <a:lstStyle/>
                    <a:p>
                      <a:pPr marL="342900" indent="-342900" algn="ctr">
                        <a:lnSpc>
                          <a:spcPct val="110000"/>
                        </a:lnSpc>
                        <a:buAutoNum type="arabicPeriod"/>
                      </a:pPr>
                      <a:r>
                        <a:rPr lang="pl-PL" sz="1800" b="1" dirty="0"/>
                        <a:t>Zgodność z celem szczegółowym</a:t>
                      </a:r>
                      <a:r>
                        <a:rPr lang="pl-PL" sz="1800" b="1" baseline="0" dirty="0"/>
                        <a:t> i </a:t>
                      </a:r>
                      <a:r>
                        <a:rPr lang="pl-PL" sz="1800" b="1" dirty="0"/>
                        <a:t>rezultatami Działania</a:t>
                      </a:r>
                    </a:p>
                  </a:txBody>
                  <a:tcPr marT="45621" marB="45621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42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0000"/>
                        </a:lnSpc>
                        <a:buNone/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Pytania z listy sprawdzającej</a:t>
                      </a:r>
                    </a:p>
                  </a:txBody>
                  <a:tcPr marT="45621" marB="45621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Wskazówki</a:t>
                      </a:r>
                    </a:p>
                  </a:txBody>
                  <a:tcPr marT="45621" marB="45621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66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Czy projekt jest zgodny z właściwym celem szczegółowym RPO WZ 2014-2020 oraz koresponduje ze wskaźnikami dla danego Działania/typu projektu?</a:t>
                      </a:r>
                      <a:endParaRPr lang="pl-PL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T="45621" marB="45621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i="0" baseline="0" dirty="0"/>
                        <a:t>Odzwierciedlenie celu szczegółowego, tj</a:t>
                      </a:r>
                      <a:r>
                        <a:rPr lang="pl-PL" sz="160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pl-PL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doskonalenie kompetencji kluczowych uczniów w zakresie technologii </a:t>
                      </a:r>
                      <a:r>
                        <a:rPr lang="pl-PL" sz="16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informacyjnokomunikacyjnych</a:t>
                      </a:r>
                      <a:r>
                        <a:rPr lang="pl-PL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języków obcych, nauk matematyczno-przyrodniczych, kreatywności, innowacyjności i pracy zespołowej oraz rozwój systemu indywidualnej pracy z uczniami, prowadzące do wzmocnienia ich zdolności do przyszłego zatrudnienia.</a:t>
                      </a:r>
                      <a:endParaRPr lang="pl-PL" sz="1600" i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600" baseline="0" dirty="0"/>
                        <a:t>Określenie </a:t>
                      </a:r>
                      <a:r>
                        <a:rPr lang="pl-PL" sz="1600" b="1" u="none" baseline="0" dirty="0"/>
                        <a:t>adekwatnych wskaźników (odpowiednich do realizowanych form wsparcia) </a:t>
                      </a:r>
                      <a:r>
                        <a:rPr lang="pl-PL" sz="1600" baseline="0" dirty="0"/>
                        <a:t>ze Szczegółowego Opisu Osi Priorytetowych RPO WZ 2014-2020 (SOOP) dotyczących planowanych typów projektu/operacji. </a:t>
                      </a:r>
                      <a:endParaRPr lang="pl-PL" sz="1600" baseline="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pl-PL" sz="1600" baseline="0" dirty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</a:rPr>
                        <a:t>Jeżeli w ramach projektu nie wskazano </a:t>
                      </a:r>
                      <a:r>
                        <a:rPr lang="pl-PL" sz="1600" b="1" baseline="0" dirty="0">
                          <a:solidFill>
                            <a:srgbClr val="00B050"/>
                          </a:solidFill>
                        </a:rPr>
                        <a:t>chociażby jednego</a:t>
                      </a:r>
                      <a:r>
                        <a:rPr lang="pl-PL" sz="1600" b="1" baseline="0" dirty="0">
                          <a:solidFill>
                            <a:schemeClr val="tx1"/>
                          </a:solidFill>
                        </a:rPr>
                        <a:t>, adekwatnego wskaźnika ze wskaźników określonych w SOOP RPO WZ (odpowiadającego planowanym do realizacji typom projektu/operacji) kryterium zostanie uznane za niespełnione i projekt zostanie odrzucony. </a:t>
                      </a:r>
                    </a:p>
                  </a:txBody>
                  <a:tcPr marT="45621" marB="4562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5FB31C29-C14A-402F-8175-A096C01470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3185680"/>
              </p:ext>
            </p:extLst>
          </p:nvPr>
        </p:nvGraphicFramePr>
        <p:xfrm>
          <a:off x="257175" y="1327150"/>
          <a:ext cx="10541058" cy="250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2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8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988"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pl-PL" sz="1800" b="1" dirty="0"/>
                        <a:t>2. Zgodność z typem projektu</a:t>
                      </a:r>
                    </a:p>
                  </a:txBody>
                  <a:tcPr marT="45706" marB="45706"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12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0000"/>
                        </a:lnSpc>
                        <a:buNone/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Pytania z listy sprawdzającej</a:t>
                      </a:r>
                    </a:p>
                  </a:txBody>
                  <a:tcPr marT="45746" marB="45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Wskazówki</a:t>
                      </a:r>
                    </a:p>
                  </a:txBody>
                  <a:tcPr marT="45746" marB="45746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38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l-PL" sz="1600" dirty="0"/>
                        <a:t>- 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 projekt jest zgodny z typem projektu oraz grupą docelową wskazaną w  </a:t>
                      </a:r>
                      <a:r>
                        <a:rPr lang="pl-PL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SOOP RPO WZ 2014-2020 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oraz </a:t>
                      </a:r>
                      <a:r>
                        <a:rPr lang="pl-PL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Regulaminie konkursu? </a:t>
                      </a:r>
                      <a:endParaRPr lang="pl-PL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0000"/>
                        </a:lnSpc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pl-PL" sz="1600" dirty="0"/>
                        <a:t>Jasne</a:t>
                      </a:r>
                      <a:r>
                        <a:rPr lang="pl-PL" sz="1600" baseline="0" dirty="0"/>
                        <a:t> wskazanie na realizowany </a:t>
                      </a:r>
                      <a:r>
                        <a:rPr lang="pl-PL" sz="1600" b="1" baseline="0" dirty="0"/>
                        <a:t>t</a:t>
                      </a:r>
                      <a:r>
                        <a:rPr lang="pl-PL" sz="1600" b="1" dirty="0"/>
                        <a:t>yp</a:t>
                      </a:r>
                      <a:r>
                        <a:rPr lang="pl-PL" sz="1600" b="1" baseline="0" dirty="0"/>
                        <a:t> projektu </a:t>
                      </a:r>
                      <a:r>
                        <a:rPr lang="pl-PL" sz="1600" baseline="0" dirty="0"/>
                        <a:t>oraz objętą wsparciem </a:t>
                      </a:r>
                      <a:r>
                        <a:rPr lang="pl-PL" sz="1600" b="1" u="none" baseline="0" dirty="0"/>
                        <a:t>grupę docelową</a:t>
                      </a:r>
                      <a:r>
                        <a:rPr lang="pl-PL" sz="1600" baseline="0" dirty="0"/>
                        <a:t>, czego odzwierciedleniem będą odpowiednio założone do realizacji działania i wskaźniki</a:t>
                      </a:r>
                      <a:r>
                        <a:rPr lang="pl-PL" sz="1600" baseline="0" dirty="0" smtClean="0"/>
                        <a:t>.</a:t>
                      </a:r>
                      <a:endParaRPr lang="pl-PL" sz="1600" b="1" u="none" baseline="0" dirty="0"/>
                    </a:p>
                  </a:txBody>
                  <a:tcPr marT="45706" marB="4570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42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5FB31C29-C14A-402F-8175-A096C01470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7055913"/>
              </p:ext>
            </p:extLst>
          </p:nvPr>
        </p:nvGraphicFramePr>
        <p:xfrm>
          <a:off x="248862" y="1111019"/>
          <a:ext cx="10674061" cy="4526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4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922"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pl-PL" sz="1800" b="1" dirty="0" smtClean="0"/>
                        <a:t>3. </a:t>
                      </a:r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Kwalifikowalność Beneficjenta/Partnera</a:t>
                      </a:r>
                      <a:endParaRPr lang="pl-PL" sz="1800" b="1" dirty="0"/>
                    </a:p>
                  </a:txBody>
                  <a:tcPr marT="45706" marB="45706"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12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0000"/>
                        </a:lnSpc>
                        <a:buNone/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Pytania z listy sprawdzającej</a:t>
                      </a:r>
                    </a:p>
                  </a:txBody>
                  <a:tcPr marT="45746" marB="457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Wskazówki</a:t>
                      </a:r>
                    </a:p>
                  </a:txBody>
                  <a:tcPr marT="45746" marB="45746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3870">
                <a:tc>
                  <a:txBody>
                    <a:bodyPr/>
                    <a:lstStyle/>
                    <a:p>
                      <a:pPr algn="ctr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Czy Beneficjent oraz Partner/</a:t>
                      </a:r>
                      <a:r>
                        <a:rPr lang="pl-PL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rzy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(o ile dotyczy) nie podlega/ją wykluczeniu z możliwości ubiegania się o dofinansowanie, w tym wykluczeniu, o którym mowa w art. 207 ust. 4 ustawy z dnia 27 sierpnia 2009 r., o finansach publicznych?</a:t>
                      </a:r>
                    </a:p>
                    <a:p>
                      <a:pPr algn="ctr"/>
                      <a:endParaRPr lang="pl-P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Czy Beneficjent, zgodnie z </a:t>
                      </a:r>
                      <a:r>
                        <a:rPr lang="pl-PL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SOOP RPO WZ 2014-2020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jest podmiotem uprawnionym do ubiegania się o dofinansowanie w ramach Działania typu/ów projektu/ów, w którym ogłoszony został konkurs?</a:t>
                      </a:r>
                      <a:endParaRPr lang="pl-PL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Beneficjent oraz Partner/</a:t>
                      </a:r>
                      <a:r>
                        <a:rPr lang="pl-PL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rzy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(o ile dotyczy) oświadcza/ją, że </a:t>
                      </a: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 podlega/ją wykluczeniu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 możliwości ubiegania się o dofinansowanie.</a:t>
                      </a:r>
                    </a:p>
                    <a:p>
                      <a:pPr lvl="0" algn="just"/>
                      <a:endParaRPr lang="pl-P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/>
                      <a:r>
                        <a:rPr lang="pl-PL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Aby</a:t>
                      </a:r>
                      <a:r>
                        <a:rPr lang="pl-PL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spełnić kryterium należy zaznaczyć właściwe </a:t>
                      </a:r>
                      <a:r>
                        <a:rPr lang="pl-PL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świadczenia w części „I” wniosku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lvl="0" algn="just"/>
                      <a:endParaRPr lang="pl-P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/>
                      <a:endParaRPr lang="pl-P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/>
                      <a:endParaRPr lang="pl-P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/>
                      <a:endParaRPr lang="pl-P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Podanie przez Beneficjenta we wniosku informacji,</a:t>
                      </a: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pozwalających potwierdzić, że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może on ubiegać się o dofinansowanie w ramach ogłoszonego w konkursie typu projektu.</a:t>
                      </a:r>
                    </a:p>
                    <a:p>
                      <a:pPr lvl="0" algn="just"/>
                      <a:endParaRPr lang="pl-P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just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Zapisy we wniosku potwierdzające spełnienie tej</a:t>
                      </a: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części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muszą być </a:t>
                      </a: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jednoznaczne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 niepozostawiające wątpliwości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indent="0" algn="just">
                        <a:lnSpc>
                          <a:spcPct val="110000"/>
                        </a:lnSpc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lang="pl-PL" sz="1600" b="1" u="none" baseline="0" dirty="0"/>
                    </a:p>
                  </a:txBody>
                  <a:tcPr marT="45706" marB="4570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85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0964311-A9EB-4343-AB48-FF970F04C4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37785"/>
              </p:ext>
            </p:extLst>
          </p:nvPr>
        </p:nvGraphicFramePr>
        <p:xfrm>
          <a:off x="489932" y="1002953"/>
          <a:ext cx="10482869" cy="4719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3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9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20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/>
                        <a:t>4. Zgodność</a:t>
                      </a:r>
                      <a:r>
                        <a:rPr lang="pl-PL" sz="1800" b="1" baseline="0" dirty="0"/>
                        <a:t> </a:t>
                      </a:r>
                      <a:r>
                        <a:rPr lang="pl-PL" sz="1800" b="1" dirty="0"/>
                        <a:t>z zasadami</a:t>
                      </a:r>
                      <a:r>
                        <a:rPr lang="pl-PL" sz="1800" b="1" baseline="0" dirty="0"/>
                        <a:t> </a:t>
                      </a:r>
                      <a:r>
                        <a:rPr lang="pl-PL" sz="1800" b="1" dirty="0"/>
                        <a:t>horyzontalnymi</a:t>
                      </a:r>
                    </a:p>
                  </a:txBody>
                  <a:tcPr marT="45715" marB="45715"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72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0000"/>
                        </a:lnSpc>
                        <a:buNone/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Pytania z listy sprawdzającej</a:t>
                      </a:r>
                    </a:p>
                  </a:txBody>
                  <a:tcPr marT="45743" marB="4574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Wskazówki</a:t>
                      </a:r>
                    </a:p>
                  </a:txBody>
                  <a:tcPr marT="45743" marB="45743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671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l-PL" sz="1400" dirty="0"/>
                        <a:t>Czy projekt jest zgodny z: </a:t>
                      </a:r>
                    </a:p>
                    <a:p>
                      <a:pPr marL="342900" marR="0" indent="-34290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sz="1400" dirty="0"/>
                        <a:t>zasadą równości szans kobiet </a:t>
                      </a:r>
                      <a:r>
                        <a:rPr lang="pl-PL" sz="1400" dirty="0" smtClean="0"/>
                        <a:t/>
                      </a:r>
                      <a:br>
                        <a:rPr lang="pl-PL" sz="1400" dirty="0" smtClean="0"/>
                      </a:br>
                      <a:r>
                        <a:rPr lang="pl-PL" sz="1400" dirty="0" smtClean="0"/>
                        <a:t>i </a:t>
                      </a:r>
                      <a:r>
                        <a:rPr lang="pl-PL" sz="1400" dirty="0"/>
                        <a:t>mężczyzn w oparciu o standard minimum?</a:t>
                      </a:r>
                    </a:p>
                    <a:p>
                      <a:pPr marL="342900" marR="0" indent="-34290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sz="1400" dirty="0"/>
                        <a:t>właściwymi politykami i zasadami wspólnotowymi: </a:t>
                      </a: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400" dirty="0"/>
                        <a:t>zrównoważonego rozwoju, </a:t>
                      </a: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400" dirty="0"/>
                        <a:t>promowania i realizacji zasady równości szans i niedyskryminacji, </a:t>
                      </a:r>
                      <a:r>
                        <a:rPr lang="pl-PL" sz="1400" dirty="0" smtClean="0"/>
                        <a:t/>
                      </a:r>
                      <a:br>
                        <a:rPr lang="pl-PL" sz="1400" dirty="0" smtClean="0"/>
                      </a:br>
                      <a:r>
                        <a:rPr lang="pl-PL" sz="1400" dirty="0" smtClean="0"/>
                        <a:t>w </a:t>
                      </a:r>
                      <a:r>
                        <a:rPr lang="pl-PL" sz="1400" dirty="0"/>
                        <a:t>tym. m. in. koniecznością stosowania zasady uniwersalnego projektowania?</a:t>
                      </a: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pl-PL" sz="1400" dirty="0"/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l-PL" sz="1400" b="0" dirty="0">
                          <a:solidFill>
                            <a:schemeClr val="tx1"/>
                          </a:solidFill>
                        </a:rPr>
                        <a:t>Czy projekt zakłada dostępność dla jak najszerszego grona odbiorców, w szczególności osób z niepełnosprawnościami?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0000"/>
                        </a:lnSpc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pl-PL" sz="1400" dirty="0"/>
                        <a:t>Zachowanie zgodności z: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l-PL" sz="1400" dirty="0"/>
                        <a:t>zasadą równości szans kobiet i mężczyzn w</a:t>
                      </a:r>
                      <a:r>
                        <a:rPr lang="pl-PL" sz="1400" baseline="0" dirty="0"/>
                        <a:t> oparciu o </a:t>
                      </a:r>
                      <a:r>
                        <a:rPr lang="pl-PL" sz="1400" b="1" dirty="0"/>
                        <a:t>standard minimum</a:t>
                      </a:r>
                      <a:r>
                        <a:rPr lang="pl-PL" sz="1400" dirty="0"/>
                        <a:t>;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l-PL" sz="1400" dirty="0"/>
                        <a:t>zasadą równości szans i niedyskryminacji,</a:t>
                      </a:r>
                      <a:r>
                        <a:rPr lang="pl-PL" sz="1400" baseline="0" dirty="0"/>
                        <a:t> w tym dostępności dla osób z niepełnosprawnościami (m.in. </a:t>
                      </a:r>
                      <a:r>
                        <a:rPr lang="pl-PL" sz="1400" b="1" baseline="0" dirty="0"/>
                        <a:t>zasada uniwersalnego projektowania</a:t>
                      </a:r>
                      <a:r>
                        <a:rPr lang="pl-PL" sz="1400" baseline="0" dirty="0"/>
                        <a:t>);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l-PL" sz="1400" b="1" baseline="0" dirty="0">
                          <a:solidFill>
                            <a:schemeClr val="tx1"/>
                          </a:solidFill>
                        </a:rPr>
                        <a:t>koncepcją zrównoważonego rozwoju - </a:t>
                      </a:r>
                      <a:r>
                        <a:rPr lang="pl-PL" sz="1400" b="1" i="0" u="sng" baseline="0" dirty="0"/>
                        <a:t>wskazówki </a:t>
                      </a:r>
                      <a:r>
                        <a:rPr lang="pl-PL" sz="1400" b="1" i="0" u="sng" baseline="0" dirty="0" smtClean="0"/>
                        <a:t>w </a:t>
                      </a:r>
                      <a:r>
                        <a:rPr lang="pl-PL" sz="1400" b="1" i="1" u="sng" baseline="0" dirty="0" smtClean="0"/>
                        <a:t>Regulaminie konkursu</a:t>
                      </a:r>
                      <a:r>
                        <a:rPr lang="pl-PL" sz="1400" b="1" i="1" u="none" baseline="0" dirty="0" smtClean="0"/>
                        <a:t> </a:t>
                      </a:r>
                      <a:r>
                        <a:rPr lang="pl-PL" sz="1400" b="0" i="0" u="none" baseline="0" dirty="0" smtClean="0"/>
                        <a:t>(tabela z kryteriami)</a:t>
                      </a:r>
                      <a:r>
                        <a:rPr lang="pl-PL" sz="1400" u="none" baseline="0" dirty="0" smtClean="0"/>
                        <a:t>. </a:t>
                      </a:r>
                      <a:endParaRPr lang="pl-PL" sz="1400" u="none" baseline="0" dirty="0"/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lang="pl-PL" sz="1400" i="1" dirty="0"/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pl-PL" sz="1400" i="1" dirty="0"/>
                        <a:t>Wytyczne w zakresie realizacji zasady równości szans i niedyskryminacji oraz zasady równości szans kobiet i mężczyzn w ramach funduszy unijnych na lata 2014-2020</a:t>
                      </a:r>
                      <a:r>
                        <a:rPr lang="pl-PL" sz="1400" i="1" baseline="0" dirty="0"/>
                        <a:t> (</a:t>
                      </a:r>
                      <a:r>
                        <a:rPr lang="pl-PL" sz="1400" b="1" i="1" baseline="0" dirty="0"/>
                        <a:t>wraz z załącznikami</a:t>
                      </a:r>
                      <a:r>
                        <a:rPr lang="pl-PL" sz="1400" i="1" baseline="0" dirty="0"/>
                        <a:t>).</a:t>
                      </a:r>
                      <a:endParaRPr lang="pl-PL" sz="1400" i="1" dirty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i="1" dirty="0"/>
                        <a:t>Poradniki dla osób realizujących projekty oraz instytucji systemu wdrażania: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400" i="1" dirty="0"/>
                        <a:t>JAK REALIZOWAĆ ZASADĘ</a:t>
                      </a:r>
                      <a:r>
                        <a:rPr lang="pl-PL" sz="1400" i="1" baseline="0" dirty="0"/>
                        <a:t> </a:t>
                      </a:r>
                      <a:r>
                        <a:rPr lang="pl-PL" sz="1400" i="1" dirty="0"/>
                        <a:t>RÓWNOŚCI SZANS KOBIET I MĘŻCZYZN</a:t>
                      </a:r>
                      <a:r>
                        <a:rPr lang="pl-PL" sz="1400" i="1" baseline="0" dirty="0"/>
                        <a:t> </a:t>
                      </a:r>
                      <a:r>
                        <a:rPr lang="pl-PL" sz="1400" i="1" dirty="0"/>
                        <a:t>W PROJEKTACH FINANSOWANYCH</a:t>
                      </a:r>
                      <a:r>
                        <a:rPr lang="pl-PL" sz="1400" i="1" baseline="0" dirty="0"/>
                        <a:t> </a:t>
                      </a:r>
                      <a:r>
                        <a:rPr lang="pl-PL" sz="1400" i="1" dirty="0"/>
                        <a:t>Z FUNDUSZY EUROPEJSKICH 2014-2020.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400" i="1" dirty="0">
                          <a:solidFill>
                            <a:schemeClr val="tx1"/>
                          </a:solidFill>
                        </a:rPr>
                        <a:t>REALIZACJA ZASADY RÓWNOŚCI SZANS I NIEDYSKRYMINACJI, W TYM DOSTĘPNOŚCI DLA OSÓB Z </a:t>
                      </a:r>
                      <a:r>
                        <a:rPr lang="pl-PL" sz="1400" i="1" dirty="0" smtClean="0">
                          <a:solidFill>
                            <a:schemeClr val="tx1"/>
                          </a:solidFill>
                        </a:rPr>
                        <a:t>NIEPEŁNOSPRAWNOŚCIAMI</a:t>
                      </a:r>
                      <a:endParaRPr lang="pl-PL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53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ytuł 1">
            <a:extLst>
              <a:ext uri="{FF2B5EF4-FFF2-40B4-BE49-F238E27FC236}">
                <a16:creationId xmlns:a16="http://schemas.microsoft.com/office/drawing/2014/main" id="{0351E46C-D6F8-48B4-8996-5901E7E3870E}"/>
              </a:ext>
            </a:extLst>
          </p:cNvPr>
          <p:cNvSpPr txBox="1">
            <a:spLocks/>
          </p:cNvSpPr>
          <p:nvPr/>
        </p:nvSpPr>
        <p:spPr bwMode="auto">
          <a:xfrm>
            <a:off x="234950" y="2193925"/>
            <a:ext cx="11869738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6600" dirty="0">
                <a:solidFill>
                  <a:srgbClr val="002060"/>
                </a:solidFill>
                <a:latin typeface="Calibri" panose="020F0502020204030204" pitchFamily="34" charset="0"/>
                <a:ea typeface="Mongolian Baiti" panose="03000500000000000000" pitchFamily="66" charset="0"/>
                <a:cs typeface="Mongolian Baiti" panose="03000500000000000000" pitchFamily="66" charset="0"/>
              </a:rPr>
              <a:t>Szczegółowe kryteria dopuszczalności</a:t>
            </a:r>
          </a:p>
        </p:txBody>
      </p:sp>
    </p:spTree>
    <p:extLst>
      <p:ext uri="{BB962C8B-B14F-4D97-AF65-F5344CB8AC3E}">
        <p14:creationId xmlns:p14="http://schemas.microsoft.com/office/powerpoint/2010/main" val="357673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2287411"/>
              </p:ext>
            </p:extLst>
          </p:nvPr>
        </p:nvGraphicFramePr>
        <p:xfrm>
          <a:off x="349743" y="1308055"/>
          <a:ext cx="10423554" cy="3901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1777">
                  <a:extLst>
                    <a:ext uri="{9D8B030D-6E8A-4147-A177-3AD203B41FA5}">
                      <a16:colId xmlns:a16="http://schemas.microsoft.com/office/drawing/2014/main" val="2256957751"/>
                    </a:ext>
                  </a:extLst>
                </a:gridCol>
                <a:gridCol w="5211777">
                  <a:extLst>
                    <a:ext uri="{9D8B030D-6E8A-4147-A177-3AD203B41FA5}">
                      <a16:colId xmlns:a16="http://schemas.microsoft.com/office/drawing/2014/main" val="141450729"/>
                    </a:ext>
                  </a:extLst>
                </a:gridCol>
              </a:tblGrid>
              <a:tr h="111877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5. Wymogi organizacyjne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Możliwość złożenia nie więcej niż 1 wniosku</a:t>
                      </a:r>
                      <a:endParaRPr kumimoji="0" lang="pl-PL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586002"/>
                  </a:ext>
                </a:extLst>
              </a:tr>
              <a:tr h="6802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Pytania z listy sprawdzającej</a:t>
                      </a:r>
                    </a:p>
                    <a:p>
                      <a:endParaRPr lang="pl-PL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Wskazówki</a:t>
                      </a:r>
                    </a:p>
                    <a:p>
                      <a:endParaRPr lang="pl-PL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173847"/>
                  </a:ext>
                </a:extLst>
              </a:tr>
              <a:tr h="1985419">
                <a:tc>
                  <a:txBody>
                    <a:bodyPr/>
                    <a:lstStyle/>
                    <a:p>
                      <a:pPr algn="just"/>
                      <a:r>
                        <a:rPr lang="pl-PL" sz="1600" dirty="0" smtClean="0">
                          <a:latin typeface="+mn-lt"/>
                          <a:cs typeface="Arial" panose="020B0604020202020204" pitchFamily="34" charset="0"/>
                        </a:rPr>
                        <a:t>Projektodawca składa nie więcej niż jeden wniosek </a:t>
                      </a:r>
                    </a:p>
                    <a:p>
                      <a:pPr algn="just"/>
                      <a:r>
                        <a:rPr lang="pl-PL" sz="1600" dirty="0" smtClean="0">
                          <a:latin typeface="+mn-lt"/>
                          <a:cs typeface="Arial" panose="020B0604020202020204" pitchFamily="34" charset="0"/>
                        </a:rPr>
                        <a:t>o dofinansowanie dotyczący jednej placówki/jednostki organizacyjnej. Możliwe jest również złożenie przez organ prowadzący 1 wniosku dla kilku placówek/szkół podlegających danemu organowi. Typ projektów 1 – 5.</a:t>
                      </a:r>
                    </a:p>
                    <a:p>
                      <a:pPr algn="just"/>
                      <a:endParaRPr lang="pl-PL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 przypadku złożenia więcej niż jednego wniosku przewidującego wsparcie konkretnego podmiotu przez Projektodawcę, Instytucja Pośrednicząca odrzuca wszystkie złożone w odpowiedzi na ogłoszenie o konkursie wnioski o dofinansowanie projektu, zakładające wsparcie danej placówki, w związku z niespełnieniem przez Projektodawcę kryterium dopuszczalności. </a:t>
                      </a:r>
                    </a:p>
                    <a:p>
                      <a:pPr algn="just"/>
                      <a:endParaRPr lang="pl-PL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545880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520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743" y="407325"/>
            <a:ext cx="10525125" cy="3158836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700" b="1" dirty="0">
                <a:solidFill>
                  <a:schemeClr val="tx1">
                    <a:lumMod val="65000"/>
                    <a:lumOff val="35000"/>
                  </a:schemeClr>
                </a:solidFill>
                <a:ea typeface="Mongolian Baiti" panose="03000500000000000000" pitchFamily="66" charset="0"/>
              </a:rPr>
              <a:t>Oś priorytetowa VIII Edukacja</a:t>
            </a:r>
            <a:br>
              <a:rPr lang="pl-PL" altLang="pl-PL" sz="2700" b="1" dirty="0">
                <a:solidFill>
                  <a:schemeClr val="tx1">
                    <a:lumMod val="65000"/>
                    <a:lumOff val="35000"/>
                  </a:schemeClr>
                </a:solidFill>
                <a:ea typeface="Mongolian Baiti" panose="03000500000000000000" pitchFamily="66" charset="0"/>
              </a:rPr>
            </a:br>
            <a:r>
              <a:rPr lang="pl-PL" altLang="pl-PL" sz="2700" b="1" dirty="0">
                <a:solidFill>
                  <a:schemeClr val="tx1">
                    <a:lumMod val="65000"/>
                    <a:lumOff val="35000"/>
                  </a:schemeClr>
                </a:solidFill>
                <a:ea typeface="Mongolian Baiti" panose="03000500000000000000" pitchFamily="66" charset="0"/>
              </a:rPr>
              <a:t>Działanie 8.3</a:t>
            </a:r>
            <a:br>
              <a:rPr lang="pl-PL" altLang="pl-PL" sz="2700" b="1" dirty="0">
                <a:solidFill>
                  <a:schemeClr val="tx1">
                    <a:lumMod val="65000"/>
                    <a:lumOff val="35000"/>
                  </a:schemeClr>
                </a:solidFill>
                <a:ea typeface="Mongolian Baiti" panose="03000500000000000000" pitchFamily="66" charset="0"/>
              </a:rPr>
            </a:br>
            <a:r>
              <a:rPr lang="pl-PL" altLang="pl-PL" sz="2700" b="1" i="1" dirty="0">
                <a:solidFill>
                  <a:schemeClr val="tx1">
                    <a:lumMod val="65000"/>
                    <a:lumOff val="35000"/>
                  </a:schemeClr>
                </a:solidFill>
                <a:ea typeface="Mongolian Baiti" panose="03000500000000000000" pitchFamily="66" charset="0"/>
              </a:rPr>
              <a:t>Wsparcie szkół i placówek prowadzących kształcenie ogólne oraz uczniów uczestniczących  w kształceniu podstawowym, gimnazjalnym i ponadgimnazjalnym w ramach Strategii ZIT dla Szczecińskiego Obszaru Metropolitalnego</a:t>
            </a:r>
            <a:r>
              <a:rPr lang="pl-PL" altLang="pl-PL" b="1" dirty="0">
                <a:solidFill>
                  <a:srgbClr val="002060"/>
                </a:solidFill>
                <a:ea typeface="Mongolian Baiti" panose="03000500000000000000" pitchFamily="66" charset="0"/>
              </a:rPr>
              <a:t/>
            </a:r>
            <a:br>
              <a:rPr lang="pl-PL" altLang="pl-PL" b="1" dirty="0">
                <a:solidFill>
                  <a:srgbClr val="002060"/>
                </a:solidFill>
                <a:ea typeface="Mongolian Baiti" panose="03000500000000000000" pitchFamily="66" charset="0"/>
              </a:rPr>
            </a:b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803596" y="2782121"/>
            <a:ext cx="507076" cy="440575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3299024" y="3237121"/>
            <a:ext cx="468848" cy="395541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2803596" y="5228705"/>
            <a:ext cx="659476" cy="547509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8088285" y="5335639"/>
            <a:ext cx="507076" cy="440575"/>
          </a:xfrm>
          <a:prstGeom prst="rect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3463072" y="4934235"/>
            <a:ext cx="304800" cy="294470"/>
          </a:xfrm>
          <a:prstGeom prst="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3767872" y="5243130"/>
            <a:ext cx="152400" cy="174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3819134" y="4126767"/>
            <a:ext cx="303414" cy="27066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7920902" y="5182486"/>
            <a:ext cx="167383" cy="147864"/>
          </a:xfrm>
          <a:prstGeom prst="rect">
            <a:avLst/>
          </a:prstGeom>
          <a:solidFill>
            <a:srgbClr val="FFFFFF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8088285" y="5024853"/>
            <a:ext cx="165126" cy="152344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48" y="2686841"/>
            <a:ext cx="3126714" cy="3126714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4048948" y="2686841"/>
            <a:ext cx="473176" cy="413806"/>
          </a:xfrm>
          <a:prstGeom prst="rect">
            <a:avLst/>
          </a:prstGeom>
          <a:solidFill>
            <a:srgbClr val="FFFFFF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6528394" y="4706418"/>
            <a:ext cx="251546" cy="252479"/>
          </a:xfrm>
          <a:prstGeom prst="rect">
            <a:avLst/>
          </a:prstGeom>
          <a:solidFill>
            <a:srgbClr val="FFFFFF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5016821" y="2782121"/>
            <a:ext cx="101874" cy="10900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4767936" y="2893744"/>
            <a:ext cx="240419" cy="219305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6185926" y="4958897"/>
            <a:ext cx="339565" cy="297521"/>
          </a:xfrm>
          <a:prstGeom prst="rect">
            <a:avLst/>
          </a:prstGeom>
          <a:solidFill>
            <a:srgbClr val="FFFFFF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/>
          <p:cNvSpPr/>
          <p:nvPr/>
        </p:nvSpPr>
        <p:spPr>
          <a:xfrm>
            <a:off x="6525491" y="5243130"/>
            <a:ext cx="653763" cy="569011"/>
          </a:xfrm>
          <a:prstGeom prst="rect">
            <a:avLst/>
          </a:prstGeom>
          <a:solidFill>
            <a:srgbClr val="FFFFFF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6788406" y="4487113"/>
            <a:ext cx="240419" cy="219305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21"/>
          <p:cNvSpPr/>
          <p:nvPr/>
        </p:nvSpPr>
        <p:spPr>
          <a:xfrm>
            <a:off x="4519051" y="3106215"/>
            <a:ext cx="240419" cy="219305"/>
          </a:xfrm>
          <a:prstGeom prst="rect">
            <a:avLst/>
          </a:prstGeom>
          <a:solidFill>
            <a:srgbClr val="FFFFFF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/>
          <p:cNvSpPr/>
          <p:nvPr/>
        </p:nvSpPr>
        <p:spPr>
          <a:xfrm>
            <a:off x="5260400" y="2727618"/>
            <a:ext cx="101874" cy="10900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23"/>
          <p:cNvSpPr/>
          <p:nvPr/>
        </p:nvSpPr>
        <p:spPr>
          <a:xfrm>
            <a:off x="6245784" y="5425273"/>
            <a:ext cx="101874" cy="10900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294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0334923"/>
              </p:ext>
            </p:extLst>
          </p:nvPr>
        </p:nvGraphicFramePr>
        <p:xfrm>
          <a:off x="349250" y="1308100"/>
          <a:ext cx="10515600" cy="390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41515975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929341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Pytania z listy sprawdzającej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Wskazówki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69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l-PL" sz="1600" dirty="0" smtClean="0">
                          <a:latin typeface="+mn-lt"/>
                          <a:cs typeface="Arial" panose="020B0604020202020204" pitchFamily="34" charset="0"/>
                        </a:rPr>
                        <a:t>Projektodawca składa nie więcej niż jeden wniosek </a:t>
                      </a:r>
                    </a:p>
                    <a:p>
                      <a:pPr algn="just"/>
                      <a:r>
                        <a:rPr lang="pl-PL" sz="1600" dirty="0" smtClean="0">
                          <a:latin typeface="+mn-lt"/>
                          <a:cs typeface="Arial" panose="020B0604020202020204" pitchFamily="34" charset="0"/>
                        </a:rPr>
                        <a:t>o dofinansowanie dotyczący jednej placówki/jednostki organizacyjnej. Możliwe jest również złożenie przez organ prowadzący 1 wniosku dla kilku placówek/szkół podlegających danemu organowi. Typ projektów 1 – 5.</a:t>
                      </a:r>
                    </a:p>
                    <a:p>
                      <a:pPr algn="just"/>
                      <a:endParaRPr lang="pl-PL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Kryterium nie wyklucza możliwości składania więcej niż jednego projektu przez jednego Projektodawcę. Kryterium odnosi się wyłącznie do występowania danego podmiotu w charakterze beneficjenta, a nie partnera. W przypadku składania kilku projektów przez jednego Projektodawcę (będącego organem prowadzącym placówkę) możliwe będzie wskazanie Realizatora projektu – np. Szkoła itp. W takim przypadku należy w nazwie Wnioskodawcy wpisać nazwę Wnioskodawcy np. Gmina Miasto Szczecin, natomiast w polu dotyczącym Realizatora (C4) wskazać odpowiednią placówkę – np. Szkoła nr 1 w Szczecinie. W przypadku wycofania jednego wniosku o dofinansowanie projektodawca ma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prawo złożyć kolejny wniosek.</a:t>
                      </a:r>
                    </a:p>
                    <a:p>
                      <a:pPr algn="just"/>
                      <a:endParaRPr lang="pl-PL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726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7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743" y="673331"/>
            <a:ext cx="2534773" cy="634724"/>
          </a:xfrm>
        </p:spPr>
        <p:txBody>
          <a:bodyPr/>
          <a:lstStyle/>
          <a:p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5193665"/>
              </p:ext>
            </p:extLst>
          </p:nvPr>
        </p:nvGraphicFramePr>
        <p:xfrm>
          <a:off x="349250" y="1308100"/>
          <a:ext cx="10515600" cy="3933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27115060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4663257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pl-PL" sz="1800" b="1" dirty="0" smtClean="0"/>
                        <a:t>6. Zgodność wsparcia</a:t>
                      </a:r>
                    </a:p>
                    <a:p>
                      <a:pPr lvl="0" algn="ctr"/>
                      <a:r>
                        <a:rPr lang="pl-PL" sz="1800" dirty="0" smtClean="0"/>
                        <a:t>1. </a:t>
                      </a:r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skierowany do grup docelowych z obszaru Szczecińskiego Obszaru Metropolitalnego (w przypadku osób fizycznych - pracujących, uczących się lub zamieszkujących na ww. obszarze w rozumieniu przepisów Kodeksu Cywilnego, a w przypadku innych podmiotów - posiadających jednostkę organizacyjną na ww. obszarze (Typ projektu 1-5).</a:t>
                      </a:r>
                      <a:endParaRPr lang="pl-PL" sz="1800" b="1" kern="12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043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0000"/>
                        </a:lnSpc>
                        <a:buNone/>
                      </a:pPr>
                      <a:r>
                        <a:rPr lang="pl-PL" sz="1600" b="1" dirty="0" smtClean="0">
                          <a:solidFill>
                            <a:schemeClr val="bg1"/>
                          </a:solidFill>
                        </a:rPr>
                        <a:t>Pytania z listy sprawdzającej</a:t>
                      </a:r>
                      <a:endParaRPr lang="pl-PL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7" marB="4572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chemeClr val="bg1"/>
                          </a:solidFill>
                        </a:rPr>
                        <a:t>Wskazówki</a:t>
                      </a:r>
                      <a:endParaRPr lang="pl-PL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7" marB="45727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034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skierowany do grup docelowych z obszaru Szczecińskiego Obszaru Metropolitalnego (w przypadku osób fizycznych -pracujących, uczących się lub zamieszkujących na ww. obszarze w rozumieniu przepisów Kodeksu Cywilnego, a w przypadku innych podmiotów - posiadających jednostkę organizacyjną na ww. obszarze). Typ projektów 1 – 5.</a:t>
                      </a:r>
                    </a:p>
                    <a:p>
                      <a:pPr algn="just"/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We wniosku należy literalnie wskazać grupę docelową, zgodną z SOOP RPO WZ 2014-2020 oraz Regulaminem konkursu. Ponadto należy wskazać, że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osoby mieszkające, pracujące i/lub uczące się na terenie Szczecińskiego Obszaru Metropolitalnego.</a:t>
                      </a:r>
                      <a:endParaRPr kumimoji="0" lang="pl-PL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algn="just"/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78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17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823063"/>
              </p:ext>
            </p:extLst>
          </p:nvPr>
        </p:nvGraphicFramePr>
        <p:xfrm>
          <a:off x="349250" y="1308100"/>
          <a:ext cx="10515600" cy="290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306086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373836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0000"/>
                        </a:lnSpc>
                        <a:buNone/>
                      </a:pPr>
                      <a:r>
                        <a:rPr lang="pl-PL" sz="1600" b="1" dirty="0" smtClean="0">
                          <a:solidFill>
                            <a:schemeClr val="bg1"/>
                          </a:solidFill>
                        </a:rPr>
                        <a:t>Pytania z listy sprawdzającej</a:t>
                      </a:r>
                      <a:endParaRPr lang="pl-PL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chemeClr val="bg1"/>
                          </a:solidFill>
                        </a:rPr>
                        <a:t>Wskazówki</a:t>
                      </a:r>
                      <a:endParaRPr lang="pl-PL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3215616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skierowany do grup docelowych z obszaru Szczecińskiego Obszaru Metropolitalnego (w przypadku osób fizycznych -pracujących, uczących się lub zamieszkujących na ww. obszarze w rozumieniu przepisów Kodeksu Cywilnego, a w przypadku innych podmiotów - posiadających jednostkę organizacyjną na ww. obszarze). Typ projektów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– 5.</a:t>
                      </a:r>
                    </a:p>
                    <a:p>
                      <a:pPr algn="just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Przed opublikowaniem wniosku Beneficjent powinien zweryfikować, czy opis grupy docelowej jednoznacznie wskazuje, iż grupa docelowa pochodzi z SOM. Należy również zweryfikować, czy wskazano,  iż </a:t>
                      </a:r>
                      <a:r>
                        <a:rPr kumimoji="0" lang="pl-P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w przypadku osób fizycznych, osoby te muszą pracować, uczyć się lub zamieszkiwać na terenie SOM w rozumieniu przepisów Kodeksu Cywilnego, a w przypadku innych podmiotów – muszą posiadać </a:t>
                      </a:r>
                      <a:r>
                        <a:rPr kumimoji="0" lang="pl-P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jednostkę organizacyjną na obszarze SOM.</a:t>
                      </a:r>
                    </a:p>
                    <a:p>
                      <a:pPr algn="just"/>
                      <a:endParaRPr lang="pl-P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833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59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306093"/>
              </p:ext>
            </p:extLst>
          </p:nvPr>
        </p:nvGraphicFramePr>
        <p:xfrm>
          <a:off x="349250" y="1308100"/>
          <a:ext cx="10515600" cy="4391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79043696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3445881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6. Zgodność wsparcia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Projektodawca wniesie wkład własny w wysokości nie mniejszej niż określona w Szczegółowym Opisie Osi Priorytetowych Regionalnego Programu Operacyjnego Województwa Zachodniopomorskiego 2014- 2020. </a:t>
                      </a:r>
                    </a:p>
                    <a:p>
                      <a:endParaRPr lang="pl-PL" dirty="0" smtClean="0"/>
                    </a:p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01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0000"/>
                        </a:lnSpc>
                        <a:buNone/>
                      </a:pPr>
                      <a:r>
                        <a:rPr lang="pl-PL" sz="1600" b="1" dirty="0" smtClean="0">
                          <a:solidFill>
                            <a:schemeClr val="bg1"/>
                          </a:solidFill>
                        </a:rPr>
                        <a:t>Pytania z listy sprawdzającej</a:t>
                      </a:r>
                      <a:endParaRPr lang="pl-PL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7" marB="4572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chemeClr val="bg1"/>
                          </a:solidFill>
                        </a:rPr>
                        <a:t>Wskazówki</a:t>
                      </a:r>
                      <a:endParaRPr lang="pl-PL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7" marB="45727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800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Projektodawca wniesie wkład własny w wysokości nie mniejszej niż określona w Szczegółowym Opisie Osi Priorytetowych Regionalnego Programu Operacyjnego Województwa Zachodniopomorskiego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2014- 2020. </a:t>
                      </a:r>
                    </a:p>
                    <a:p>
                      <a:pPr algn="just"/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Minimalny udział wkładu własnego beneficjenta w finansowaniu wydatków kwalifikowanych projektu wynosi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5 % wartości projektu. </a:t>
                      </a:r>
                    </a:p>
                    <a:p>
                      <a:pPr algn="just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Wysokość wkładu musi jednoznacznie wynikać z budżetu projektu.</a:t>
                      </a:r>
                    </a:p>
                    <a:p>
                      <a:pPr algn="just"/>
                      <a:endParaRPr lang="pl-P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Przed</a:t>
                      </a: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opublikowaniem wniosku Beneficjent powinien zweryfikować,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 z budżetu projektu jasno wynika, iż  wartość wkładu własnego jest na poziomie minimum 5</a:t>
                      </a: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wartości projektu.</a:t>
                      </a:r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725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56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924520"/>
              </p:ext>
            </p:extLst>
          </p:nvPr>
        </p:nvGraphicFramePr>
        <p:xfrm>
          <a:off x="349250" y="947651"/>
          <a:ext cx="10515600" cy="4947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92776659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146302507"/>
                    </a:ext>
                  </a:extLst>
                </a:gridCol>
              </a:tblGrid>
              <a:tr h="156317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6. Zgodność wsparcia</a:t>
                      </a:r>
                    </a:p>
                    <a:p>
                      <a:pPr algn="ctr"/>
                      <a:r>
                        <a:rPr lang="pl-PL" sz="14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Wnioskodawca nie otrzymał dofinansowania na takie same działania dla tych samych placówek w ramach Działania 8.2 Wsparcie szkół i placówek prowadzących kształcenie ogólne oraz uczniów uczestniczących w kształceniu podstawowym, gimnazjalnym i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ponadgimnazjalnym, 8.3 Wsparcie szkół i placówek prowadzących kształcenie ogólne oraz uczniów uczestniczących w kształceniu podstawowym, gimnazjalnym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ponadgimnazjalnym w ramach Strategii ZIT dla Szczecińskiego Obszaru Metropolitalnego oraz 8.5 Upowszechnienie edukacji przedszkolnej oraz wsparcie szkół i placówek prowadzących kształcenie ogólne oraz uczniów uczestniczących w kształceniu podstawowym, gimnazjalnym i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ponadgimnazjalnym w ramach Kontraktów Samorządowych. Typ projektów 1 – 5.</a:t>
                      </a:r>
                      <a:endParaRPr lang="pl-PL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251097"/>
                  </a:ext>
                </a:extLst>
              </a:tr>
              <a:tr h="4086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0000"/>
                        </a:lnSpc>
                        <a:buNone/>
                      </a:pPr>
                      <a:r>
                        <a:rPr lang="pl-PL" sz="1400" b="1" dirty="0" smtClean="0">
                          <a:solidFill>
                            <a:schemeClr val="bg1"/>
                          </a:solidFill>
                        </a:rPr>
                        <a:t>Pytania z listy sprawdzającej</a:t>
                      </a:r>
                      <a:endParaRPr lang="pl-PL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7" marB="4572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bg1"/>
                          </a:solidFill>
                        </a:rPr>
                        <a:t>Wskazówki</a:t>
                      </a:r>
                      <a:endParaRPr lang="pl-PL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7" marB="45727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074221"/>
                  </a:ext>
                </a:extLst>
              </a:tr>
              <a:tr h="2932669">
                <a:tc>
                  <a:txBody>
                    <a:bodyPr/>
                    <a:lstStyle/>
                    <a:p>
                      <a:pPr algn="just"/>
                      <a:r>
                        <a:rPr lang="pl-PL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nie otrzymał dofinansowania na </a:t>
                      </a:r>
                      <a:r>
                        <a:rPr lang="pl-PL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takie same działania dla tych samych placówek</a:t>
                      </a:r>
                      <a:r>
                        <a:rPr lang="pl-PL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 ramach Działania 8.2 Wsparcie szkół i placówek prowadzących kształcenie ogólne oraz uczniów uczestniczących w kształceniu podstawowym, gimnazjalnym i</a:t>
                      </a:r>
                      <a:r>
                        <a:rPr lang="pl-PL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ponadgimnazjalnym, 8.3 Wsparcie szkół i placówek prowadzących kształcenie ogólne oraz uczniów uczestniczących w kształceniu podstawowym, gimnazjalnym</a:t>
                      </a:r>
                      <a:r>
                        <a:rPr lang="pl-PL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</a:t>
                      </a:r>
                      <a:r>
                        <a:rPr lang="pl-PL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ponadgimnazjalnym w ramach Strategii ZIT dla Szczecińskiego Obszaru Metropolitalnego oraz 8.5 Upowszechnienie edukacji przedszkolnej oraz wsparcie szkół i placówek prowadzących kształcenie ogólne oraz uczniów uczestniczących w kształceniu podstawowym, gimnazjalnym i</a:t>
                      </a:r>
                      <a:r>
                        <a:rPr lang="pl-PL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ponadgimnazjalnym w ramach Kontraktów Samorządowych. Typ projektów 1 – 5.</a:t>
                      </a:r>
                      <a:endParaRPr lang="pl-PL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Wnioskodawca we wniosku o dofinansowanie powinien</a:t>
                      </a:r>
                      <a:r>
                        <a:rPr lang="pl-PL" sz="14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pl-PL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jednoznacznie wskazać, iż nie otrzymał dofinansowania na takie same działania dla tych samych placówek  w ramach Działania 8.2, 8.3, 8.5 RPO WZ 2014-2020 tj. konkursów nr: RPZP.08.02.00-IP.02-32-K15/16, RPZP.08.03.00-IP.02-32-K04/16, RPZP.08.03.00-IP.02-32-K20/17, RPZP.08.05.00-IP.02-32-001/15 (w ramach RPZP.KS-IZ.00-32-001/15). </a:t>
                      </a: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Przed opublikowaniem wniosku Beneficjent powinien zweryfikować, czy przedmiotowe informacje znajdują się w treści wniosku.</a:t>
                      </a:r>
                    </a:p>
                    <a:p>
                      <a:pPr algn="just"/>
                      <a:r>
                        <a:rPr lang="pl-PL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pl-PL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</a:br>
                      <a:endParaRPr lang="pl-P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259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94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260410"/>
              </p:ext>
            </p:extLst>
          </p:nvPr>
        </p:nvGraphicFramePr>
        <p:xfrm>
          <a:off x="349250" y="1308100"/>
          <a:ext cx="10515600" cy="442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25738426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74701276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6. Zgodność wsparcia </a:t>
                      </a:r>
                      <a:br>
                        <a:rPr lang="pl-PL" dirty="0" smtClean="0"/>
                      </a:br>
                      <a:r>
                        <a:rPr lang="pl-PL" dirty="0" smtClean="0"/>
                        <a:t>4. </a:t>
                      </a:r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Realizacja wsparcia na rzecz szkoły/placówki systemu oświaty dokonywana jest na podstawie indywidualnej diagnozy zapotrzebowania danej szkoły/ placówki systemu oświaty. Typ projektów 1, 2, 4, 5.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792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0000"/>
                        </a:lnSpc>
                        <a:buNone/>
                      </a:pPr>
                      <a:r>
                        <a:rPr lang="pl-PL" sz="1600" b="1" dirty="0" smtClean="0">
                          <a:solidFill>
                            <a:schemeClr val="bg1"/>
                          </a:solidFill>
                        </a:rPr>
                        <a:t>Pytania z listy sprawdzającej</a:t>
                      </a:r>
                      <a:endParaRPr lang="pl-PL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7" marB="4572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chemeClr val="bg1"/>
                          </a:solidFill>
                        </a:rPr>
                        <a:t>Wskazówki</a:t>
                      </a:r>
                      <a:endParaRPr lang="pl-PL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7" marB="45727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455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l-PL" sz="1400" b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pl-PL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Realizacja wsparcia na rzecz szkoły/placówki systemu oświaty dokonywana jest na podstawie indywidualnej diagnozy zapotrzebowania danej szkoły/ placówki systemu oświaty. Typ projektów 1, 2, 4, 5.</a:t>
                      </a:r>
                    </a:p>
                    <a:p>
                      <a:pPr algn="just"/>
                      <a:endParaRPr lang="pl-PL" sz="1400" dirty="0" smtClean="0"/>
                    </a:p>
                    <a:p>
                      <a:pPr algn="just"/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Realizacja wsparcia możliwa jest na podstawie indywidualnej diagnozy zapotrzebowania danej  szkół/placówki systemu oświaty w zakresie działań objętych projektem.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Przedmiotowa diagnoza powinna zostać przygotowana i przeprowadzona przez</a:t>
                      </a:r>
                      <a:r>
                        <a:rPr lang="pl-PL" sz="14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pl-PL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daną szkołę/ placówkę systemu oświaty lub inny podmiot prowadzący działalność o charakterze edukacyjnym lub badawczym. </a:t>
                      </a:r>
                    </a:p>
                    <a:p>
                      <a:pPr algn="just"/>
                      <a:r>
                        <a:rPr lang="pl-PL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Projektodawca zobowiązany jest przedstawić wyniki diagnozy w treści wniosku o dofinansowanie, stanowiącej podstawę do realizacji planowanego wsparcia. Brak przedmiotowych informacji w treści wniosku będzie stanowić podstawę do uznania przedmiotowego kryterium za niespełnione</a:t>
                      </a:r>
                      <a:endParaRPr lang="pl-PL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981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05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718160"/>
              </p:ext>
            </p:extLst>
          </p:nvPr>
        </p:nvGraphicFramePr>
        <p:xfrm>
          <a:off x="349250" y="1308100"/>
          <a:ext cx="10515600" cy="341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03239019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175672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0000"/>
                        </a:lnSpc>
                        <a:buNone/>
                      </a:pPr>
                      <a:r>
                        <a:rPr lang="pl-PL" sz="1600" b="1" dirty="0" smtClean="0">
                          <a:solidFill>
                            <a:schemeClr val="bg1"/>
                          </a:solidFill>
                        </a:rPr>
                        <a:t>Pytania z listy sprawdzającej</a:t>
                      </a:r>
                      <a:endParaRPr lang="pl-PL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7" marB="4572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chemeClr val="bg1"/>
                          </a:solidFill>
                        </a:rPr>
                        <a:t>Wskazówki</a:t>
                      </a:r>
                      <a:endParaRPr lang="pl-PL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7" marB="45727" anchor="ctr"/>
                </a:tc>
                <a:extLst>
                  <a:ext uri="{0D108BD9-81ED-4DB2-BD59-A6C34878D82A}">
                    <a16:rowId xmlns:a16="http://schemas.microsoft.com/office/drawing/2014/main" val="3831339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Realizacja wsparcia na rzecz szkoły/placówki systemu oświaty dokonywana jest na podstawie indywidualnej diagnozy zapotrzebowania danej szkoły/ placówki systemu oświaty. Typ projektów 1, 2, 4, 5.</a:t>
                      </a:r>
                    </a:p>
                    <a:p>
                      <a:pPr algn="just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Przedmiotowe kryterium weryfikowane będzie na dwóch etapach: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etap  prac Komisji Oceny Projektów - na podstawie treści wniosku o dofinansowanie projektu i/lub na podstawie oświadczenia Projektodawcy, zawartego we wniosku o dofinansowanie,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l-PL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etap podpisania umowy o dofinansowanie projektu - Projektodawca zobowiązany jest do przedłożenia decyzji danego organu prowadzącego, w sprawie zatwierdzenia diagnozy.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pl-PL" sz="16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007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613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9092926"/>
              </p:ext>
            </p:extLst>
          </p:nvPr>
        </p:nvGraphicFramePr>
        <p:xfrm>
          <a:off x="349250" y="947651"/>
          <a:ext cx="10515600" cy="4522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2088">
                  <a:extLst>
                    <a:ext uri="{9D8B030D-6E8A-4147-A177-3AD203B41FA5}">
                      <a16:colId xmlns:a16="http://schemas.microsoft.com/office/drawing/2014/main" val="1561804089"/>
                    </a:ext>
                  </a:extLst>
                </a:gridCol>
                <a:gridCol w="5353512">
                  <a:extLst>
                    <a:ext uri="{9D8B030D-6E8A-4147-A177-3AD203B41FA5}">
                      <a16:colId xmlns:a16="http://schemas.microsoft.com/office/drawing/2014/main" val="4282477475"/>
                    </a:ext>
                  </a:extLst>
                </a:gridCol>
              </a:tblGrid>
              <a:tr h="12022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Zgodność wsparcia </a:t>
                      </a:r>
                      <a:br>
                        <a:rPr lang="pl-PL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pl-PL" sz="1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projektu dla wszystkich uczniów/ wychowanków biorących udział w projekcie obligatoryjnie zaplanowano realizację doradztwa edukacyjno-zawodowego, obejmującego ocenę indywidualnych potrzeb rozwojowych i edukacyjnych i/lub predyspozycji osobowych do wykonywania poszczególnych zawodów. W przypadku uczniów klas I - VI szkoły podstawowej, uczniów i wychowanków specjalnych ośrodków szkolno-wychowawczych oraz szkół specjalnych wymieniona forma wsparcia jest fakultatywna. Typ projektów 1, 3, 4, 5.</a:t>
                      </a:r>
                    </a:p>
                    <a:p>
                      <a:endParaRPr lang="pl-PL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338129"/>
                  </a:ext>
                </a:extLst>
              </a:tr>
              <a:tr h="36807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0000"/>
                        </a:lnSpc>
                        <a:buNone/>
                      </a:pPr>
                      <a:r>
                        <a:rPr lang="pl-PL" sz="1600" b="1" dirty="0" smtClean="0">
                          <a:solidFill>
                            <a:schemeClr val="bg1"/>
                          </a:solidFill>
                        </a:rPr>
                        <a:t>Pytania z listy sprawdzającej</a:t>
                      </a:r>
                      <a:endParaRPr lang="pl-PL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7" marB="4572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chemeClr val="bg1"/>
                          </a:solidFill>
                        </a:rPr>
                        <a:t>Wskazówki</a:t>
                      </a:r>
                      <a:endParaRPr lang="pl-PL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45727" marB="45727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494222"/>
                  </a:ext>
                </a:extLst>
              </a:tr>
              <a:tr h="284374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W ramach projektu dla wszystkich uczniów/ wychowanków biorących udział w projekcie obligatoryjnie zaplanowano realizację doradztwa edukacyjno-zawodowego, obejmującego ocenę indywidualnych potrzeb rozwojowych i edukacyjnych i/lub predyspozycji osobowych do wykonywania poszczególnych zawodów. W przypadku uczniów klas I - VI szkoły podstawowej, uczniów i wychowanków specjalnych ośrodków szkolno-wychowawczych oraz szkół specjalnych wymieniona forma wsparcia jest fakultatywna. </a:t>
                      </a:r>
                      <a:br>
                        <a:rPr kumimoji="0" lang="pl-PL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pl-PL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Typ projektów 1, 3, 4, 5.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zobligowany jest do zapewnienia udziału w doradztwie </a:t>
                      </a:r>
                      <a:r>
                        <a:rPr lang="pl-P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edukacyjno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zawodowym 100% uczniów i wychowanków biorących udział w projekcie (rozumianych jako uczestników projektu).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objęcia wsparciem uczniów szkół podstawowych, w treści wniosku należy wskazać ogólną liczbę uczniów uczestniczących w projekcie  w danej szkole w podziale na dwie grupy: klasy od I do VI oraz VII-VIII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Przed opublikowaniem wniosku Beneficjent winien zweryfikować, czy dla wszystkich uczestników biorących udział w projekcie wnioskodawca zaplanował realizację doradztwa </a:t>
                      </a:r>
                      <a:r>
                        <a:rPr kumimoji="0" lang="pl-PL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edukacyjno</a:t>
                      </a: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– zawodowego i czy ma to odzwierciedlenie we wskaźnikach widniejących w części E wniosku.</a:t>
                      </a:r>
                      <a:endParaRPr lang="pl-P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425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138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4443684"/>
              </p:ext>
            </p:extLst>
          </p:nvPr>
        </p:nvGraphicFramePr>
        <p:xfrm>
          <a:off x="349250" y="1308100"/>
          <a:ext cx="10515600" cy="3924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1944419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25003347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6. Zgodność wsparcia </a:t>
                      </a:r>
                      <a:b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pl-PL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Działania w ramach 2 typu projektu mogą być realizowane wyłącznie jako uzupełnienie działań realizowanych w ramach typu projektu 1.</a:t>
                      </a:r>
                      <a:r>
                        <a:rPr lang="pl-PL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 projektów 2.</a:t>
                      </a:r>
                      <a:endParaRPr kumimoji="0" lang="pl-PL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952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Pytania z listy sprawdzającej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dirty="0" smtClean="0">
                          <a:solidFill>
                            <a:schemeClr val="bg1"/>
                          </a:solidFill>
                        </a:rPr>
                        <a:t>Wskazówki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843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Działania w ramach 2 typu projektu mogą być realizowane wyłącznie jako uzupełnienie działań realizowanych w ramach typu projektu 1.</a:t>
                      </a:r>
                      <a:r>
                        <a:rPr lang="pl-PL" sz="16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 projektów 2.</a:t>
                      </a:r>
                      <a:endParaRPr kumimoji="0" lang="pl-PL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l-PL" sz="1600" dirty="0" smtClean="0"/>
                    </a:p>
                    <a:p>
                      <a:pPr algn="just"/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Realizacja działań określonych w typie projektu 2 jest możliwa wyłącznie, gdy stanowi uzupełnienie działań realizowanych w ramach typu projektu 1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Przed opublikowaniem wniosku Beneficjent winien zweryfikować, czy w przypadku zaplanowania realizacji działań wskazanych w ramach typu projektu 2, wnioskodawca realizuje również działania wskazane w ramach typu 1.</a:t>
                      </a:r>
                    </a:p>
                    <a:p>
                      <a:pPr algn="just"/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319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72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ytuł 1">
            <a:extLst>
              <a:ext uri="{FF2B5EF4-FFF2-40B4-BE49-F238E27FC236}">
                <a16:creationId xmlns:a16="http://schemas.microsoft.com/office/drawing/2014/main" id="{26D0B02F-E7F9-4263-9191-6AA6332EE45A}"/>
              </a:ext>
            </a:extLst>
          </p:cNvPr>
          <p:cNvSpPr txBox="1">
            <a:spLocks/>
          </p:cNvSpPr>
          <p:nvPr/>
        </p:nvSpPr>
        <p:spPr bwMode="auto">
          <a:xfrm>
            <a:off x="234950" y="2767013"/>
            <a:ext cx="11869738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8800">
                <a:solidFill>
                  <a:srgbClr val="002060"/>
                </a:solidFill>
                <a:latin typeface="Calibri" panose="020F0502020204030204" pitchFamily="34" charset="0"/>
                <a:ea typeface="Mongolian Baiti" panose="03000500000000000000" pitchFamily="66" charset="0"/>
                <a:cs typeface="Mongolian Baiti" panose="03000500000000000000" pitchFamily="66" charset="0"/>
              </a:rPr>
              <a:t>Kryteria wykonalności</a:t>
            </a:r>
          </a:p>
        </p:txBody>
      </p:sp>
    </p:spTree>
    <p:extLst>
      <p:ext uri="{BB962C8B-B14F-4D97-AF65-F5344CB8AC3E}">
        <p14:creationId xmlns:p14="http://schemas.microsoft.com/office/powerpoint/2010/main" val="158452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sz="2800" b="1" dirty="0">
                <a:latin typeface="+mn-lt"/>
                <a:ea typeface="Mongolian Baiti" panose="03000500000000000000" pitchFamily="66" charset="0"/>
              </a:rPr>
              <a:t>Poziom dofinansowania projektów w ramach Działania</a:t>
            </a:r>
            <a:endParaRPr lang="pl-PL" sz="2800" b="1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73ED9613-5E31-4800-9B86-1A4751E7E9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0510246"/>
              </p:ext>
            </p:extLst>
          </p:nvPr>
        </p:nvGraphicFramePr>
        <p:xfrm>
          <a:off x="429117" y="1308055"/>
          <a:ext cx="10552605" cy="459456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13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9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1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400" b="1" baseline="0" dirty="0"/>
                        <a:t>LIMIT</a:t>
                      </a:r>
                      <a:endParaRPr lang="pl-PL" sz="2400" b="1" dirty="0"/>
                    </a:p>
                  </a:txBody>
                  <a:tcPr marL="91436" marR="91436" marT="45749" marB="457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400" b="1" dirty="0"/>
                        <a:t>WARTOŚĆ</a:t>
                      </a:r>
                    </a:p>
                  </a:txBody>
                  <a:tcPr marL="91436" marR="91436" marT="45749" marB="4574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1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2400" b="1" dirty="0"/>
                        <a:t>Alokacja na</a:t>
                      </a:r>
                      <a:r>
                        <a:rPr lang="pl-PL" sz="2400" b="1" baseline="0" dirty="0"/>
                        <a:t> konkurs</a:t>
                      </a:r>
                    </a:p>
                  </a:txBody>
                  <a:tcPr marL="91436" marR="91436" marT="45749" marB="457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2400" b="1" dirty="0" smtClean="0"/>
                        <a:t>20 665 300,91 zł</a:t>
                      </a:r>
                      <a:endParaRPr lang="pl-PL" sz="2400" b="1" dirty="0"/>
                    </a:p>
                  </a:txBody>
                  <a:tcPr marL="91436" marR="91436" marT="45749" marB="4574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1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2400" b="1" baseline="0" dirty="0"/>
                        <a:t>Wsparcie finansowe EFS </a:t>
                      </a:r>
                    </a:p>
                  </a:txBody>
                  <a:tcPr marL="91436" marR="91436" marT="45749" marB="4574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2400" b="1" dirty="0" smtClean="0"/>
                        <a:t>18 490 006,08 zł</a:t>
                      </a:r>
                      <a:endParaRPr lang="pl-PL" sz="2400" b="1" dirty="0"/>
                    </a:p>
                  </a:txBody>
                  <a:tcPr marL="91436" marR="91436" marT="45749" marB="4574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1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/>
                        <a:t>Wkład własny Wnioskodawcy</a:t>
                      </a:r>
                    </a:p>
                  </a:txBody>
                  <a:tcPr marL="91436" marR="91436" marT="45749" marB="4574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5 %</a:t>
                      </a:r>
                      <a:endParaRPr lang="pl-PL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49" marB="4574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1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/>
                        <a:t>Dofinansowanie z budżetu państwa</a:t>
                      </a:r>
                    </a:p>
                  </a:txBody>
                  <a:tcPr marL="91436" marR="91436" marT="45749" marB="4574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>
                          <a:solidFill>
                            <a:schemeClr val="tx1"/>
                          </a:solidFill>
                        </a:rPr>
                        <a:t>10 %</a:t>
                      </a:r>
                    </a:p>
                  </a:txBody>
                  <a:tcPr marL="91436" marR="91436" marT="45749" marB="4574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11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/>
                        <a:t>Dofinansowanie ze środków UE</a:t>
                      </a:r>
                    </a:p>
                  </a:txBody>
                  <a:tcPr marL="91436" marR="91436" marT="45749" marB="4574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85 %</a:t>
                      </a:r>
                      <a:endParaRPr lang="pl-PL" sz="2400" b="0" dirty="0"/>
                    </a:p>
                  </a:txBody>
                  <a:tcPr marL="91436" marR="91436" marT="45749" marB="4574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22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0964311-A9EB-4343-AB48-FF970F04C4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8375535"/>
              </p:ext>
            </p:extLst>
          </p:nvPr>
        </p:nvGraphicFramePr>
        <p:xfrm>
          <a:off x="257175" y="1327150"/>
          <a:ext cx="11349038" cy="442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2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6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598"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1800" b="1" dirty="0" smtClean="0"/>
                        <a:t>1. Zgodność prawna</a:t>
                      </a:r>
                      <a:endParaRPr lang="pl-PL" sz="1800" b="1" dirty="0"/>
                    </a:p>
                  </a:txBody>
                  <a:tcPr marT="45715" marB="45715"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8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0000"/>
                        </a:lnSpc>
                        <a:buNone/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Pytania z listy sprawdzającej</a:t>
                      </a:r>
                    </a:p>
                  </a:txBody>
                  <a:tcPr marT="45743" marB="4574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Wskazówki</a:t>
                      </a:r>
                    </a:p>
                  </a:txBody>
                  <a:tcPr marT="45743" marB="45743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33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l-PL" sz="1600" dirty="0"/>
                        <a:t>Czy</a:t>
                      </a:r>
                      <a:r>
                        <a:rPr lang="pl-PL" sz="1600" baseline="0" dirty="0"/>
                        <a:t> p</a:t>
                      </a:r>
                      <a:r>
                        <a:rPr lang="pl-PL" sz="1600" dirty="0"/>
                        <a:t>rojekt jest zgodny z prawodawstwem wspólnotowym i krajowym, w tym przepisami ustawy </a:t>
                      </a:r>
                      <a:r>
                        <a:rPr lang="pl-PL" sz="1600" i="1" dirty="0"/>
                        <a:t>Prawo zamówień publicznych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i="1" dirty="0"/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 projekt spełnia wymogi utworzenia partnerstwa zgodnie z art. 33 ust. 2-4a ustawy o zasadach realizacji programów w zakresie polityki spójności finansowanych w perspektywie finansowej 2014-2020 (jeśli dotyczy)?</a:t>
                      </a:r>
                      <a:endParaRPr lang="pl-PL" sz="1600" b="1" baseline="0" dirty="0">
                        <a:solidFill>
                          <a:srgbClr val="C00000"/>
                        </a:solidFill>
                      </a:endParaRPr>
                    </a:p>
                  </a:txBody>
                  <a:tcPr marT="45612" marB="45612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pl-PL" sz="1600" baseline="0" dirty="0"/>
                        <a:t>Działania w projekcie należy zaplanować zgodnie z prawodawstwem wspólnotowym i krajowym, w szczególności z ustawą </a:t>
                      </a:r>
                      <a:r>
                        <a:rPr lang="pl-PL" sz="1600" i="1" baseline="0" dirty="0"/>
                        <a:t>Prawo zamówień publicznych.</a:t>
                      </a:r>
                    </a:p>
                    <a:p>
                      <a:pPr algn="ctr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lang="pl-PL" sz="1600" b="1" i="1" baseline="0" dirty="0" smtClean="0"/>
                    </a:p>
                    <a:p>
                      <a:pPr algn="ctr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lang="pl-PL" sz="1600" b="1" i="1" baseline="0" dirty="0" smtClean="0"/>
                    </a:p>
                    <a:p>
                      <a:pPr algn="ctr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lang="pl-PL" sz="1600" b="1" i="1" baseline="0" dirty="0"/>
                    </a:p>
                    <a:p>
                      <a:pPr algn="ctr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pl-PL" sz="1600" b="0" i="0" baseline="0" dirty="0"/>
                        <a:t>W nowym systemie oceny  weryfikowana w tym punkcie jest również zgodność partnerstwa z art. 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 ust. 2-4a ustawy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wdrożeniowej.</a:t>
                      </a:r>
                    </a:p>
                  </a:txBody>
                  <a:tcPr marT="45612" marB="4561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0964311-A9EB-4343-AB48-FF970F04C4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0117841"/>
              </p:ext>
            </p:extLst>
          </p:nvPr>
        </p:nvGraphicFramePr>
        <p:xfrm>
          <a:off x="232237" y="1119332"/>
          <a:ext cx="10790439" cy="4719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1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8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20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 smtClean="0"/>
                        <a:t>2. Zgodność z wymogami pomocy publicznej</a:t>
                      </a:r>
                      <a:endParaRPr lang="pl-PL" sz="1800" b="1" dirty="0"/>
                    </a:p>
                  </a:txBody>
                  <a:tcPr marT="45715" marB="45715"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72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0000"/>
                        </a:lnSpc>
                        <a:buNone/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Pytania z listy sprawdzającej</a:t>
                      </a:r>
                    </a:p>
                  </a:txBody>
                  <a:tcPr marT="45743" marB="4574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Wskazówki</a:t>
                      </a:r>
                    </a:p>
                  </a:txBody>
                  <a:tcPr marT="45743" marB="45743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67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- Czy projekt jest zgodny regułami pomocy publicznej i/lub pomocy de </a:t>
                      </a:r>
                      <a:r>
                        <a:rPr lang="pl-PL" sz="1400" dirty="0" err="1"/>
                        <a:t>minimis</a:t>
                      </a:r>
                      <a:r>
                        <a:rPr lang="pl-PL" sz="1400" dirty="0"/>
                        <a:t>?</a:t>
                      </a:r>
                      <a:endParaRPr lang="pl-PL" sz="14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10" marB="4571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Projekt (jeśli dotyczy)</a:t>
                      </a:r>
                      <a:r>
                        <a:rPr lang="pl-PL" sz="1400" baseline="0" dirty="0"/>
                        <a:t> </a:t>
                      </a:r>
                      <a:r>
                        <a:rPr lang="pl-PL" sz="1400" dirty="0"/>
                        <a:t>jest zgodny z regułami pomocy publicznej i/lub pomocy de minimis.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i="1" dirty="0"/>
                        <a:t>Rozporządzenie Ministra Infrastruktury i Rozwoju z dnia 2 lipca 2015 r. w sprawie udzielania pomocy </a:t>
                      </a:r>
                      <a:r>
                        <a:rPr lang="pl-PL" sz="1400" i="1" dirty="0" smtClean="0"/>
                        <a:t/>
                      </a:r>
                      <a:br>
                        <a:rPr lang="pl-PL" sz="1400" i="1" dirty="0" smtClean="0"/>
                      </a:br>
                      <a:r>
                        <a:rPr lang="pl-PL" sz="1400" i="1" dirty="0" smtClean="0"/>
                        <a:t>de </a:t>
                      </a:r>
                      <a:r>
                        <a:rPr lang="pl-PL" sz="1400" i="1" dirty="0"/>
                        <a:t>minimis oraz pomocy</a:t>
                      </a:r>
                      <a:r>
                        <a:rPr lang="pl-PL" sz="1400" i="1" baseline="0" dirty="0"/>
                        <a:t> publicznej w ramach programów operacyjnych finansowanych z Europejskiego Funduszu Społecznego na lata 2014-2020</a:t>
                      </a:r>
                      <a:r>
                        <a:rPr lang="pl-PL" sz="1400" i="0" baseline="0" dirty="0"/>
                        <a:t>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i="0" baseline="0" dirty="0"/>
                        <a:t>Wszystkie wydatki objęte pomocą publiczną i/lub pomocą de minimis powinny zostać odpowiednio oznaczone w projekcie.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Oświadczenie Beneficjenta</a:t>
                      </a:r>
                      <a:r>
                        <a:rPr lang="pl-PL" sz="1400" baseline="0" dirty="0"/>
                        <a:t> </a:t>
                      </a:r>
                      <a:r>
                        <a:rPr lang="pl-PL" sz="1400" dirty="0"/>
                        <a:t>dot. poziomu otrzymanej pomocy de</a:t>
                      </a:r>
                      <a:r>
                        <a:rPr lang="pl-PL" sz="1400" baseline="0" dirty="0"/>
                        <a:t> </a:t>
                      </a:r>
                      <a:r>
                        <a:rPr lang="pl-PL" sz="1400" dirty="0"/>
                        <a:t>minimis (na dzień publikacji wniosku) zostanie zweryfikowana w systemie udostępniania danych o pomocy publicznej SUDOP.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Weryfikacja</a:t>
                      </a:r>
                      <a:r>
                        <a:rPr lang="pl-PL" sz="1400" baseline="0" dirty="0"/>
                        <a:t> występowania pomocy publicznej dotyczy tylko </a:t>
                      </a:r>
                      <a:r>
                        <a:rPr lang="pl-PL" sz="1400" b="1" baseline="0" dirty="0"/>
                        <a:t>I poziomu </a:t>
                      </a:r>
                      <a:r>
                        <a:rPr lang="pl-PL" sz="1400" baseline="0" dirty="0"/>
                        <a:t>jej występowania, a więc sytuacji, kiedy to Wnioskodawca byłby jednocześnie beneficjentem (bezpośrednim odbiorcą) pomocy publicznej.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aseline="0" dirty="0" smtClean="0"/>
                        <a:t>Kryterium zostanie uznane za spełnione pod warunkiem </a:t>
                      </a:r>
                      <a:r>
                        <a:rPr lang="pl-PL" sz="1400" b="1" baseline="0" dirty="0" smtClean="0"/>
                        <a:t>prawidłowej identyfikacji </a:t>
                      </a:r>
                      <a:r>
                        <a:rPr lang="pl-PL" sz="1400" baseline="0" dirty="0" smtClean="0"/>
                        <a:t>wystąpienia w projekcie pomocy publicznej/de minimis w pkt A.12.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 Jeżeli w projekcie powinna występować pomoc, a nie została ona zidentyfikowana w pkt A.12, to projekt nie spełni kryterium.</a:t>
                      </a:r>
                      <a:endParaRPr lang="pl-PL" sz="1400" dirty="0"/>
                    </a:p>
                  </a:txBody>
                  <a:tcPr marT="45710" marB="4571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15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0964311-A9EB-4343-AB48-FF970F04C4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881221"/>
              </p:ext>
            </p:extLst>
          </p:nvPr>
        </p:nvGraphicFramePr>
        <p:xfrm>
          <a:off x="265488" y="1155468"/>
          <a:ext cx="10674061" cy="4584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4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502"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1800" b="1" dirty="0" smtClean="0"/>
                        <a:t>3. Zdolność finansowa</a:t>
                      </a:r>
                      <a:endParaRPr lang="pl-PL" sz="1800" b="1" dirty="0"/>
                    </a:p>
                  </a:txBody>
                  <a:tcPr marT="45715" marB="45715"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92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0000"/>
                        </a:lnSpc>
                        <a:buNone/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Pytania z listy sprawdzającej</a:t>
                      </a:r>
                    </a:p>
                  </a:txBody>
                  <a:tcPr marT="45743" marB="4574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Wskazówki</a:t>
                      </a:r>
                    </a:p>
                  </a:txBody>
                  <a:tcPr marT="45743" marB="45743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5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- Czy kondycja finansowa Beneficjenta gwarantuje osiągnięcie deklarowanych produktów lub rezultatów, zgodnie z deklarowanym planem finansowym i w terminie określonym we wniosku o dofinansowanie?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- Czy Beneficjent oraz Partner/</a:t>
                      </a:r>
                      <a:r>
                        <a:rPr lang="pl-PL" sz="1400" dirty="0" err="1"/>
                        <a:t>rzy</a:t>
                      </a:r>
                      <a:r>
                        <a:rPr lang="pl-PL" sz="1400" dirty="0"/>
                        <a:t> krajowi (o ile dotyczy), ponoszący wydatki w danym projekcie z EFS, posiadają łączny obrót za rok kalendarzowy równy lub wyższy od łącznych rocznych wydatków w danym projekcie, w którym wydatki są najwyższe?</a:t>
                      </a: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pl-PL" sz="1400" baseline="0" dirty="0"/>
                        <a:t>Odpowiednia kondycja finansowa Beneficjenta, </a:t>
                      </a:r>
                      <a:r>
                        <a:rPr lang="pl-PL" sz="1400" baseline="0" dirty="0" smtClean="0"/>
                        <a:t>gwarantująca </a:t>
                      </a:r>
                      <a:r>
                        <a:rPr lang="pl-PL" sz="1400" baseline="0" dirty="0"/>
                        <a:t>płynność finansową oraz możliwość wniesienia wkładu własnego</a:t>
                      </a:r>
                      <a:r>
                        <a:rPr lang="pl-PL" sz="1400" baseline="0" dirty="0" smtClean="0"/>
                        <a:t>.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pl-PL" sz="1400" baseline="0" dirty="0" smtClean="0"/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pl-PL" sz="1400" baseline="0" dirty="0"/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pl-PL" sz="1400" baseline="0" dirty="0"/>
                        <a:t>Kryterium zostaje automatycznie uznane za spełnione w przypadku, gdy projekt jest realizowany </a:t>
                      </a:r>
                      <a:r>
                        <a:rPr lang="pl-PL" sz="1400" b="1" baseline="0" dirty="0"/>
                        <a:t>samodzielnie przez JSFP lub w partnerstwie z innymi podmiotami, </a:t>
                      </a:r>
                      <a:r>
                        <a:rPr lang="pl-PL" sz="1400" b="1" baseline="0" dirty="0" smtClean="0"/>
                        <a:t>a Beneficjentem-Liderem </a:t>
                      </a:r>
                      <a:r>
                        <a:rPr lang="pl-PL" sz="1400" b="1" baseline="0" dirty="0"/>
                        <a:t>jest JSFP</a:t>
                      </a:r>
                      <a:r>
                        <a:rPr lang="pl-PL" sz="1400" baseline="0" dirty="0" smtClean="0"/>
                        <a:t>;</a:t>
                      </a: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pl-PL" sz="1400" baseline="0" dirty="0" smtClean="0"/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pl-PL" sz="1400" baseline="0" dirty="0"/>
                    </a:p>
                  </a:txBody>
                  <a:tcPr marT="45728" marB="4572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78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ytuł 1">
            <a:extLst>
              <a:ext uri="{FF2B5EF4-FFF2-40B4-BE49-F238E27FC236}">
                <a16:creationId xmlns:a16="http://schemas.microsoft.com/office/drawing/2014/main" id="{6F36987D-2121-436A-AA31-9DA78BCB3E38}"/>
              </a:ext>
            </a:extLst>
          </p:cNvPr>
          <p:cNvSpPr txBox="1">
            <a:spLocks/>
          </p:cNvSpPr>
          <p:nvPr/>
        </p:nvSpPr>
        <p:spPr bwMode="auto">
          <a:xfrm>
            <a:off x="0" y="2368002"/>
            <a:ext cx="11869738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6600" dirty="0">
                <a:solidFill>
                  <a:srgbClr val="002060"/>
                </a:solidFill>
                <a:latin typeface="Calibri" panose="020F0502020204030204" pitchFamily="34" charset="0"/>
                <a:ea typeface="Mongolian Baiti" panose="03000500000000000000" pitchFamily="66" charset="0"/>
                <a:cs typeface="Mongolian Baiti" panose="03000500000000000000" pitchFamily="66" charset="0"/>
              </a:rPr>
              <a:t>Kryteria jakości</a:t>
            </a:r>
          </a:p>
        </p:txBody>
      </p:sp>
    </p:spTree>
    <p:extLst>
      <p:ext uri="{BB962C8B-B14F-4D97-AF65-F5344CB8AC3E}">
        <p14:creationId xmlns:p14="http://schemas.microsoft.com/office/powerpoint/2010/main" val="256182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9E90296B-4340-406B-BB39-A9AC8F8F95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3799070"/>
              </p:ext>
            </p:extLst>
          </p:nvPr>
        </p:nvGraphicFramePr>
        <p:xfrm>
          <a:off x="600045" y="1175242"/>
          <a:ext cx="10553626" cy="4252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8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1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1571">
                <a:tc gridSpan="3"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KRYTERIA</a:t>
                      </a:r>
                      <a:r>
                        <a:rPr lang="pl-PL" sz="1800" baseline="0" dirty="0"/>
                        <a:t> JAKOŚCI</a:t>
                      </a:r>
                      <a:endParaRPr lang="pl-PL" sz="1800" dirty="0"/>
                    </a:p>
                  </a:txBody>
                  <a:tcPr marL="91453" marR="91453" marT="45667" marB="45667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/>
                    </a:p>
                  </a:txBody>
                  <a:tcPr marL="91453" marR="91453" marT="45666" marB="4566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54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1.Odpowiedniość/ Adekwatność/ Trafność</a:t>
                      </a:r>
                    </a:p>
                  </a:txBody>
                  <a:tcPr marL="91453" marR="91453" marT="45667" marB="45667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Projekt jest spójny merytorycznie w zakresie wskazanego opisu grupy docelowej, trafności doboru zadań, harmonogramu zadań, wskaźników planowanych do osiągnięcia, szacowanego budżetu projektu oraz przyczynia się do osiągnięcia celów RPO WZ 2014-2020, a także jest odpowiedzią na diagnozę i postawione problemy. Oceniana będzie również sama diagnoza oraz opis zaproponowanych zadań.</a:t>
                      </a: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667" marB="4566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Skala punktów: 0 </a:t>
                      </a:r>
                      <a:r>
                        <a:rPr kumimoji="0" lang="pl-P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15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min.:9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667" marB="4566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7899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2. Skuteczność/</a:t>
                      </a:r>
                      <a:r>
                        <a:rPr lang="pl-PL" sz="1400" b="1" baseline="0" dirty="0"/>
                        <a:t> Efektywność</a:t>
                      </a:r>
                      <a:endParaRPr lang="pl-PL" sz="1400" b="1" dirty="0"/>
                    </a:p>
                  </a:txBody>
                  <a:tcPr marL="91453" marR="91453" marT="45667" marB="45667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Skuteczność</a:t>
                      </a:r>
                      <a:r>
                        <a:rPr lang="pl-PL" sz="1400" baseline="0" dirty="0" smtClean="0"/>
                        <a:t> zaproponowanych działań (wpływ na grupę docelową i zdiagnozowane problemy), na podstawie określonych w projekcie wskaźników. </a:t>
                      </a:r>
                      <a:r>
                        <a:rPr lang="pl-PL" sz="1400" dirty="0" smtClean="0"/>
                        <a:t>Ponadto </a:t>
                      </a:r>
                      <a:r>
                        <a:rPr lang="pl-PL" sz="1400" baseline="0" dirty="0" smtClean="0"/>
                        <a:t>rodzaje działań, jak i szacowany budżet muszą bezsprzecznie prowadzić do osiągnięcia przewidzianych dla Działania wskaźników.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Stopień</a:t>
                      </a:r>
                      <a:r>
                        <a:rPr lang="pl-PL" sz="1400" baseline="0" dirty="0" smtClean="0"/>
                        <a:t> w jakim projekt przyczyni się do osiągnięcia zakładanych rezultatów w ramach zaplanowanych kosztów. Relacja nakład/rezultat. Ocena efektywności kosztowej.</a:t>
                      </a:r>
                      <a:endParaRPr lang="pl-PL" sz="1400" baseline="0" dirty="0"/>
                    </a:p>
                  </a:txBody>
                  <a:tcPr marL="91453" marR="91453" marT="45667" marB="4566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Skala punktów: 0 </a:t>
                      </a:r>
                      <a:r>
                        <a:rPr kumimoji="0" lang="pl-P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min.:3</a:t>
                      </a:r>
                      <a:endParaRPr kumimoji="0" lang="pl-PL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667" marB="4566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096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3. Trwałość</a:t>
                      </a:r>
                    </a:p>
                  </a:txBody>
                  <a:tcPr marL="91453" marR="91453" marT="45667" marB="45667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l-PL" sz="1400" dirty="0"/>
                        <a:t>Stopień wpływu zaplanowanych</a:t>
                      </a:r>
                      <a:r>
                        <a:rPr lang="pl-PL" sz="1400" baseline="0" dirty="0"/>
                        <a:t> w projekcie rezultatów na uzyskanie trwałej zmiany sytuacji grup docelowych.</a:t>
                      </a:r>
                    </a:p>
                  </a:txBody>
                  <a:tcPr marL="91453" marR="91453" marT="45667" marB="45667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pl-PL" sz="1400" b="1" dirty="0">
                          <a:solidFill>
                            <a:srgbClr val="00B050"/>
                          </a:solidFill>
                        </a:rPr>
                        <a:t>Skala punktów: 0 </a:t>
                      </a:r>
                      <a:r>
                        <a:rPr lang="pl-PL" sz="1400" b="1" dirty="0" smtClean="0">
                          <a:solidFill>
                            <a:srgbClr val="00B050"/>
                          </a:solidFill>
                        </a:rPr>
                        <a:t>– 5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1400" b="1" dirty="0" smtClean="0">
                          <a:solidFill>
                            <a:srgbClr val="00B050"/>
                          </a:solidFill>
                        </a:rPr>
                        <a:t>min.:3</a:t>
                      </a:r>
                      <a:endParaRPr lang="pl-PL" sz="14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53" marR="91453" marT="45667" marB="4566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5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9E90296B-4340-406B-BB39-A9AC8F8F95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4102017"/>
              </p:ext>
            </p:extLst>
          </p:nvPr>
        </p:nvGraphicFramePr>
        <p:xfrm>
          <a:off x="442102" y="1449562"/>
          <a:ext cx="10500552" cy="2141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4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1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908">
                <a:tc gridSpan="3"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KRYTERIA</a:t>
                      </a:r>
                      <a:r>
                        <a:rPr lang="pl-PL" sz="1800" baseline="0" dirty="0"/>
                        <a:t> </a:t>
                      </a:r>
                      <a:r>
                        <a:rPr lang="pl-PL" sz="1800" baseline="0" dirty="0" smtClean="0"/>
                        <a:t>JAKOŚCI cd.</a:t>
                      </a:r>
                      <a:endParaRPr lang="pl-PL" sz="1800" dirty="0"/>
                    </a:p>
                  </a:txBody>
                  <a:tcPr marL="91453" marR="91453" marT="45667" marB="45667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/>
                    </a:p>
                  </a:txBody>
                  <a:tcPr marL="91453" marR="91453" marT="45666" marB="4566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281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4. Doświadczenie wnioskodawcy i partnera</a:t>
                      </a:r>
                    </a:p>
                  </a:txBody>
                  <a:tcPr marL="91453" marR="91453" marT="45667" marB="4566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Doświadczenie w realizacji podobnych przedsięwzięć realizowanych</a:t>
                      </a:r>
                      <a:r>
                        <a:rPr lang="pl-PL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obszarze wsparcia projektu,</a:t>
                      </a:r>
                      <a:r>
                        <a:rPr lang="pl-PL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rzecz grupy docelowej, do której skierowany będzie projekt</a:t>
                      </a:r>
                      <a:r>
                        <a:rPr lang="pl-PL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oraz </a:t>
                      </a:r>
                      <a:r>
                        <a:rPr lang="pl-PL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pl-PL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określonym </a:t>
                      </a:r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terytorium, którego będzie on dotyczył.</a:t>
                      </a:r>
                    </a:p>
                  </a:txBody>
                  <a:tcPr marL="91453" marR="91453" marT="45667" marB="4566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baseline="0" dirty="0">
                          <a:solidFill>
                            <a:srgbClr val="00B050"/>
                          </a:solidFill>
                        </a:rPr>
                        <a:t>Skala punktów: 0 </a:t>
                      </a:r>
                      <a:r>
                        <a:rPr lang="pl-PL" sz="1400" b="1" baseline="0" dirty="0" smtClean="0">
                          <a:solidFill>
                            <a:srgbClr val="00B050"/>
                          </a:solidFill>
                        </a:rPr>
                        <a:t>– 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baseline="0" dirty="0" smtClean="0">
                          <a:solidFill>
                            <a:srgbClr val="00B050"/>
                          </a:solidFill>
                        </a:rPr>
                        <a:t>min.:3</a:t>
                      </a:r>
                      <a:endParaRPr lang="pl-PL" sz="14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53" marR="91453" marT="45667" marB="4566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62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/>
                        <a:t>5. </a:t>
                      </a:r>
                      <a:r>
                        <a:rPr lang="pl-P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Zaplecze realizacji </a:t>
                      </a: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projektu</a:t>
                      </a:r>
                      <a:endParaRPr lang="pl-PL" sz="1400" b="1" dirty="0"/>
                    </a:p>
                  </a:txBody>
                  <a:tcPr marL="91453" marR="91453" marT="45667" marB="4566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Adekwatność sposobu zarządzania projektem do jego zakresu, potencjał kadrowy, zaplecze techniczne zaangażowane w realizację projektu. Udział partnera/ów w realizacji przedsięwzięcia.</a:t>
                      </a:r>
                    </a:p>
                  </a:txBody>
                  <a:tcPr marL="91453" marR="91453" marT="45667" marB="4566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baseline="0" dirty="0">
                          <a:solidFill>
                            <a:srgbClr val="00B050"/>
                          </a:solidFill>
                        </a:rPr>
                        <a:t>Skala punktów: 0 </a:t>
                      </a:r>
                      <a:r>
                        <a:rPr lang="pl-PL" sz="1400" b="1" baseline="0" dirty="0" smtClean="0">
                          <a:solidFill>
                            <a:srgbClr val="00B050"/>
                          </a:solidFill>
                        </a:rPr>
                        <a:t>– 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baseline="0" dirty="0" smtClean="0">
                          <a:solidFill>
                            <a:srgbClr val="00B050"/>
                          </a:solidFill>
                        </a:rPr>
                        <a:t>min.:6</a:t>
                      </a:r>
                      <a:endParaRPr lang="pl-PL" sz="1400" b="1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53" marR="91453" marT="45667" marB="4566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89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Ocena w ramach kryterium nr 4 </a:t>
            </a:r>
            <a:r>
              <a:rPr lang="pl-PL" sz="2800" b="1" i="1" dirty="0" smtClean="0"/>
              <a:t>Doświadczenie </a:t>
            </a:r>
            <a:r>
              <a:rPr lang="pl-PL" sz="2800" b="1" i="1" dirty="0"/>
              <a:t>wnioskodawcy i partnera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4000"/>
              </a:lnSpc>
            </a:pPr>
            <a:r>
              <a:rPr lang="pl-PL" sz="1800" dirty="0"/>
              <a:t>Przyznanie punktacji w ramach kryterium odbywać się będzie poprzez ocenę doświadczenia zarówno wnioskodawcy jak i partnera/ów (jeśli dotyczy). </a:t>
            </a:r>
            <a:r>
              <a:rPr lang="pl-PL" sz="1800" dirty="0" smtClean="0"/>
              <a:t>W przypadku projektów partnerskich, aby </a:t>
            </a:r>
            <a:r>
              <a:rPr lang="pl-PL" sz="1800" dirty="0"/>
              <a:t>można było przyznać </a:t>
            </a:r>
            <a:r>
              <a:rPr lang="pl-PL" sz="1800" dirty="0" smtClean="0"/>
              <a:t>maksymalną </a:t>
            </a:r>
            <a:r>
              <a:rPr lang="pl-PL" sz="1800" dirty="0"/>
              <a:t>liczbę </a:t>
            </a:r>
            <a:r>
              <a:rPr lang="pl-PL" sz="1800" dirty="0" smtClean="0"/>
              <a:t>punktów </a:t>
            </a:r>
            <a:r>
              <a:rPr lang="pl-PL" sz="1800" dirty="0"/>
              <a:t>w ramach danego warunku, musi  on być spełniony przynajmniej przez </a:t>
            </a:r>
            <a:r>
              <a:rPr lang="pl-PL" sz="1800" dirty="0" smtClean="0"/>
              <a:t>jedną </a:t>
            </a:r>
            <a:br>
              <a:rPr lang="pl-PL" sz="1800" dirty="0" smtClean="0"/>
            </a:br>
            <a:r>
              <a:rPr lang="pl-PL" sz="1800" dirty="0" smtClean="0"/>
              <a:t>ze stron </a:t>
            </a:r>
            <a:r>
              <a:rPr lang="pl-PL" sz="1800" dirty="0"/>
              <a:t>partnerstwa</a:t>
            </a:r>
            <a:r>
              <a:rPr lang="pl-PL" sz="1800" dirty="0" smtClean="0"/>
              <a:t>.</a:t>
            </a:r>
            <a:endParaRPr lang="pl-PL" sz="1800" dirty="0"/>
          </a:p>
          <a:p>
            <a:pPr algn="just"/>
            <a:endParaRPr lang="pl-PL" sz="1800" dirty="0"/>
          </a:p>
          <a:p>
            <a:pPr algn="just"/>
            <a:r>
              <a:rPr lang="pl-PL" sz="1800" dirty="0" smtClean="0"/>
              <a:t>Doświadczenie </a:t>
            </a:r>
            <a:r>
              <a:rPr lang="pl-PL" sz="1800" dirty="0"/>
              <a:t>w </a:t>
            </a:r>
            <a:r>
              <a:rPr lang="pl-PL" sz="1800" dirty="0" smtClean="0"/>
              <a:t>realizacji podobnych przedsięwzięć realizowanych: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800" b="1" dirty="0" smtClean="0"/>
              <a:t>w </a:t>
            </a:r>
            <a:r>
              <a:rPr lang="pl-PL" sz="1800" b="1" dirty="0"/>
              <a:t>obszarze </a:t>
            </a:r>
            <a:r>
              <a:rPr lang="pl-PL" sz="1800" b="1" dirty="0" smtClean="0"/>
              <a:t>wsparcia </a:t>
            </a:r>
            <a:r>
              <a:rPr lang="pl-PL" sz="1800" dirty="0" smtClean="0"/>
              <a:t>projektu</a:t>
            </a:r>
            <a:r>
              <a:rPr lang="pl-PL" sz="1800" dirty="0"/>
              <a:t>: maksymalnie </a:t>
            </a:r>
            <a:r>
              <a:rPr lang="pl-PL" sz="1800" b="1" dirty="0"/>
              <a:t>2</a:t>
            </a:r>
            <a:r>
              <a:rPr lang="pl-PL" sz="1800" b="1" dirty="0" smtClean="0"/>
              <a:t> pkt.</a:t>
            </a:r>
            <a:r>
              <a:rPr lang="pl-PL" sz="1800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800" b="1" dirty="0" smtClean="0"/>
              <a:t>na </a:t>
            </a:r>
            <a:r>
              <a:rPr lang="pl-PL" sz="1800" b="1" dirty="0"/>
              <a:t>rzecz </a:t>
            </a:r>
            <a:r>
              <a:rPr lang="pl-PL" sz="1800" b="1" dirty="0" smtClean="0"/>
              <a:t>grupy docelowej</a:t>
            </a:r>
            <a:r>
              <a:rPr lang="pl-PL" sz="1800" dirty="0"/>
              <a:t>, do </a:t>
            </a:r>
            <a:r>
              <a:rPr lang="pl-PL" sz="1800" dirty="0" smtClean="0"/>
              <a:t>której skierowany będzie projekt</a:t>
            </a:r>
            <a:r>
              <a:rPr lang="pl-PL" sz="1800" dirty="0"/>
              <a:t>: maksymalnie </a:t>
            </a:r>
            <a:r>
              <a:rPr lang="pl-PL" sz="1800" b="1" dirty="0"/>
              <a:t>2</a:t>
            </a:r>
            <a:r>
              <a:rPr lang="pl-PL" sz="1800" b="1" dirty="0" smtClean="0"/>
              <a:t> pkt.</a:t>
            </a:r>
            <a:r>
              <a:rPr lang="pl-PL" sz="1800" dirty="0" smtClean="0"/>
              <a:t>;</a:t>
            </a:r>
            <a:endParaRPr lang="pl-PL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800" b="1" dirty="0"/>
              <a:t>n</a:t>
            </a:r>
            <a:r>
              <a:rPr lang="pl-PL" sz="1800" b="1" dirty="0" smtClean="0"/>
              <a:t>a </a:t>
            </a:r>
            <a:r>
              <a:rPr lang="pl-PL" sz="1800" b="1" dirty="0"/>
              <a:t>określonym </a:t>
            </a:r>
            <a:r>
              <a:rPr lang="pl-PL" sz="1800" b="1" dirty="0" smtClean="0"/>
              <a:t>terytorium</a:t>
            </a:r>
            <a:r>
              <a:rPr lang="pl-PL" sz="1800" dirty="0" smtClean="0"/>
              <a:t>, którego </a:t>
            </a:r>
            <a:r>
              <a:rPr lang="pl-PL" sz="1800" dirty="0"/>
              <a:t>będzie </a:t>
            </a:r>
            <a:r>
              <a:rPr lang="pl-PL" sz="1800" dirty="0" smtClean="0"/>
              <a:t>dotyczyć realizacja projektu: maksymalnie </a:t>
            </a:r>
            <a:r>
              <a:rPr lang="pl-PL" sz="1800" b="1" dirty="0"/>
              <a:t>1</a:t>
            </a:r>
            <a:r>
              <a:rPr lang="pl-PL" sz="1800" b="1" dirty="0" smtClean="0"/>
              <a:t> pkt.</a:t>
            </a:r>
          </a:p>
        </p:txBody>
      </p:sp>
    </p:spTree>
    <p:extLst>
      <p:ext uri="{BB962C8B-B14F-4D97-AF65-F5344CB8AC3E}">
        <p14:creationId xmlns:p14="http://schemas.microsoft.com/office/powerpoint/2010/main" val="69347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Ocena w ramach kryterium nr 5 </a:t>
            </a:r>
            <a:r>
              <a:rPr lang="pl-PL" b="1" i="1" dirty="0"/>
              <a:t>Zaplecze realizacji projektu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3151" y="1612669"/>
            <a:ext cx="11555761" cy="5163035"/>
          </a:xfrm>
        </p:spPr>
        <p:txBody>
          <a:bodyPr>
            <a:normAutofit/>
          </a:bodyPr>
          <a:lstStyle/>
          <a:p>
            <a:pPr algn="just"/>
            <a:r>
              <a:rPr lang="pl-PL" sz="1600" b="1" dirty="0" smtClean="0"/>
              <a:t>W przypadku samodzielnej realizacji projektu</a:t>
            </a:r>
            <a:r>
              <a:rPr lang="pl-PL" sz="1600" dirty="0" smtClean="0"/>
              <a:t> zaplecze realizacji projektu oceniane będzie na trzech płaszczyznach.</a:t>
            </a:r>
            <a:endParaRPr lang="pl-PL" sz="1600" b="1" dirty="0"/>
          </a:p>
          <a:p>
            <a:pPr algn="just"/>
            <a:r>
              <a:rPr lang="pl-PL" sz="1600" dirty="0"/>
              <a:t>Ocena </a:t>
            </a:r>
            <a:r>
              <a:rPr lang="pl-PL" sz="1600" dirty="0" smtClean="0"/>
              <a:t>potencjału organizacyjnego</a:t>
            </a:r>
            <a:r>
              <a:rPr lang="pl-PL" sz="1600" dirty="0"/>
              <a:t> </a:t>
            </a:r>
            <a:r>
              <a:rPr lang="pl-PL" sz="1600" dirty="0" smtClean="0"/>
              <a:t>wnioskodawcy: maksymalnie </a:t>
            </a:r>
            <a:r>
              <a:rPr lang="pl-PL" sz="1600" b="1" dirty="0"/>
              <a:t>10 </a:t>
            </a:r>
            <a:r>
              <a:rPr lang="pl-PL" sz="1600" b="1" dirty="0" smtClean="0"/>
              <a:t>pkt.</a:t>
            </a:r>
            <a:r>
              <a:rPr lang="pl-PL" sz="1600" dirty="0" smtClean="0"/>
              <a:t>, w tym: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1" dirty="0" smtClean="0"/>
              <a:t>sposób zarządzania projektem </a:t>
            </a:r>
            <a:r>
              <a:rPr lang="pl-PL" sz="1600" dirty="0" smtClean="0"/>
              <a:t>oraz </a:t>
            </a:r>
            <a:r>
              <a:rPr lang="pl-PL" sz="1600" dirty="0"/>
              <a:t>realizacja </a:t>
            </a:r>
            <a:r>
              <a:rPr lang="pl-PL" sz="1600" dirty="0" smtClean="0"/>
              <a:t>wsparcia w </a:t>
            </a:r>
            <a:r>
              <a:rPr lang="pl-PL" sz="1600" dirty="0"/>
              <a:t>oparciu o </a:t>
            </a:r>
            <a:r>
              <a:rPr lang="pl-PL" sz="1600" b="1" dirty="0" smtClean="0"/>
              <a:t>własne zasoby</a:t>
            </a:r>
            <a:r>
              <a:rPr lang="pl-PL" sz="1600" dirty="0"/>
              <a:t>: maksymalnie </a:t>
            </a:r>
            <a:r>
              <a:rPr lang="pl-PL" sz="1600" b="1" dirty="0" smtClean="0"/>
              <a:t>4 pkt.</a:t>
            </a:r>
            <a:endParaRPr lang="pl-PL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1" dirty="0" smtClean="0"/>
              <a:t>potencjał kadrowy </a:t>
            </a:r>
            <a:r>
              <a:rPr lang="pl-PL" sz="1600" dirty="0" smtClean="0"/>
              <a:t>zaangażowany do obsługi </a:t>
            </a:r>
            <a:r>
              <a:rPr lang="pl-PL" sz="1600" dirty="0"/>
              <a:t>projektu </a:t>
            </a:r>
            <a:r>
              <a:rPr lang="pl-PL" sz="1600" dirty="0" smtClean="0"/>
              <a:t>jak i realizacji przedsięwzięć</a:t>
            </a:r>
            <a:r>
              <a:rPr lang="pl-PL" sz="1600" dirty="0"/>
              <a:t> </a:t>
            </a:r>
            <a:r>
              <a:rPr lang="pl-PL" sz="1600" dirty="0" smtClean="0"/>
              <a:t>merytorycznych: maksymalnie </a:t>
            </a:r>
            <a:r>
              <a:rPr lang="pl-PL" sz="1600" b="1" dirty="0"/>
              <a:t>4 </a:t>
            </a:r>
            <a:r>
              <a:rPr lang="pl-PL" sz="1600" b="1" dirty="0" smtClean="0"/>
              <a:t>pkt.;</a:t>
            </a:r>
            <a:endParaRPr lang="pl-PL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1" dirty="0" smtClean="0"/>
              <a:t>potencjał techniczny </a:t>
            </a:r>
            <a:r>
              <a:rPr lang="pl-PL" sz="1600" dirty="0" smtClean="0"/>
              <a:t>zaangażowany w realizację projektu: maksymalnie </a:t>
            </a:r>
            <a:r>
              <a:rPr lang="pl-PL" sz="1600" b="1" dirty="0"/>
              <a:t>2 pkt</a:t>
            </a:r>
            <a:r>
              <a:rPr lang="pl-PL" sz="1600" b="1" dirty="0" smtClean="0"/>
              <a:t>.</a:t>
            </a:r>
          </a:p>
          <a:p>
            <a:pPr algn="just"/>
            <a:endParaRPr lang="pl-PL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391150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b="1" dirty="0" smtClean="0"/>
              <a:t>Ocena w ramach kryterium nr 5 </a:t>
            </a:r>
            <a:r>
              <a:rPr lang="pl-PL" sz="3100" b="1" i="1" dirty="0"/>
              <a:t>Zaplecze realizacji </a:t>
            </a:r>
            <a:r>
              <a:rPr lang="pl-PL" sz="3100" b="1" i="1" dirty="0" smtClean="0"/>
              <a:t>projektu – cd.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3151" y="1155469"/>
            <a:ext cx="10609773" cy="5620235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600" b="1" dirty="0" smtClean="0"/>
          </a:p>
          <a:p>
            <a:pPr algn="just"/>
            <a:r>
              <a:rPr lang="pl-PL" sz="1600" b="1" dirty="0" smtClean="0"/>
              <a:t>W przypadku realizacji projektu w partnerstwie</a:t>
            </a:r>
            <a:r>
              <a:rPr lang="pl-PL" sz="1600" dirty="0" smtClean="0"/>
              <a:t> ocena </a:t>
            </a:r>
            <a:r>
              <a:rPr lang="pl-PL" sz="1600" dirty="0"/>
              <a:t>będzie różnicowana w zależności od zasadności realizacji projektu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w </a:t>
            </a:r>
            <a:r>
              <a:rPr lang="pl-PL" sz="1600" dirty="0"/>
              <a:t>partnerstwie, a zasadność ta oceniana jest </a:t>
            </a:r>
            <a:r>
              <a:rPr lang="pl-PL" sz="1600" dirty="0" smtClean="0"/>
              <a:t>wg </a:t>
            </a:r>
            <a:r>
              <a:rPr lang="pl-PL" sz="1600" dirty="0"/>
              <a:t>stopnia zaangażowania Partnera na poszczególnych </a:t>
            </a:r>
            <a:r>
              <a:rPr lang="pl-PL" sz="1600" dirty="0" smtClean="0"/>
              <a:t>płaszczyznach realizacji </a:t>
            </a:r>
            <a:r>
              <a:rPr lang="pl-PL" sz="1600" dirty="0"/>
              <a:t>projektu. </a:t>
            </a:r>
            <a:endParaRPr lang="pl-PL" sz="1600" b="1" dirty="0" smtClean="0"/>
          </a:p>
          <a:p>
            <a:pPr algn="just"/>
            <a:r>
              <a:rPr lang="pl-PL" sz="1600" dirty="0" smtClean="0"/>
              <a:t>Ocena potencjału organizacyjnego</a:t>
            </a:r>
            <a:r>
              <a:rPr lang="pl-PL" sz="1600" dirty="0"/>
              <a:t> </a:t>
            </a:r>
            <a:r>
              <a:rPr lang="pl-PL" sz="1600" dirty="0" smtClean="0"/>
              <a:t>wnioskodawcy i partnera/ów</a:t>
            </a:r>
            <a:r>
              <a:rPr lang="pl-PL" sz="1600" dirty="0"/>
              <a:t>: </a:t>
            </a:r>
            <a:r>
              <a:rPr lang="pl-PL" sz="1600" dirty="0" smtClean="0"/>
              <a:t>maksymalnie </a:t>
            </a:r>
            <a:r>
              <a:rPr lang="pl-PL" sz="1600" b="1" dirty="0" smtClean="0"/>
              <a:t>5 pkt.</a:t>
            </a:r>
            <a:r>
              <a:rPr lang="pl-PL" sz="1600" dirty="0" smtClean="0"/>
              <a:t>, </a:t>
            </a:r>
            <a:r>
              <a:rPr lang="pl-PL" sz="1600" dirty="0"/>
              <a:t>w tym: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1" dirty="0" smtClean="0"/>
              <a:t>sposób zarządzania projektem </a:t>
            </a:r>
            <a:r>
              <a:rPr lang="pl-PL" sz="1600" dirty="0" smtClean="0"/>
              <a:t>oraz </a:t>
            </a:r>
            <a:r>
              <a:rPr lang="pl-PL" sz="1600" dirty="0"/>
              <a:t>realizacja </a:t>
            </a:r>
            <a:r>
              <a:rPr lang="pl-PL" sz="1600" dirty="0" smtClean="0"/>
              <a:t>wsparcia w </a:t>
            </a:r>
            <a:r>
              <a:rPr lang="pl-PL" sz="1600" dirty="0"/>
              <a:t>oparciu o </a:t>
            </a:r>
            <a:r>
              <a:rPr lang="pl-PL" sz="1600" b="1" dirty="0" smtClean="0"/>
              <a:t>własne zasoby</a:t>
            </a:r>
            <a:r>
              <a:rPr lang="pl-PL" sz="1600" dirty="0"/>
              <a:t>: maksymalnie </a:t>
            </a:r>
            <a:r>
              <a:rPr lang="pl-PL" sz="1600" b="1" dirty="0" smtClean="0"/>
              <a:t>2 pkt.</a:t>
            </a:r>
            <a:endParaRPr lang="pl-PL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1" dirty="0" smtClean="0"/>
              <a:t>potencjał kadrowy </a:t>
            </a:r>
            <a:r>
              <a:rPr lang="pl-PL" sz="1600" dirty="0" smtClean="0"/>
              <a:t>zaangażowany do obsługi </a:t>
            </a:r>
            <a:r>
              <a:rPr lang="pl-PL" sz="1600" dirty="0"/>
              <a:t>projektu </a:t>
            </a:r>
            <a:r>
              <a:rPr lang="pl-PL" sz="1600" dirty="0" smtClean="0"/>
              <a:t>jak i realizacji przedsięwzięć</a:t>
            </a:r>
            <a:r>
              <a:rPr lang="pl-PL" sz="1600" dirty="0"/>
              <a:t> </a:t>
            </a:r>
            <a:r>
              <a:rPr lang="pl-PL" sz="1600" dirty="0" smtClean="0"/>
              <a:t>merytorycznych: maksymalnie </a:t>
            </a:r>
            <a:r>
              <a:rPr lang="pl-PL" sz="1600" b="1" dirty="0"/>
              <a:t>2 </a:t>
            </a:r>
            <a:r>
              <a:rPr lang="pl-PL" sz="1600" b="1" dirty="0" smtClean="0"/>
              <a:t>pkt.;</a:t>
            </a:r>
            <a:endParaRPr lang="pl-PL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1" dirty="0" smtClean="0"/>
              <a:t>potencjał techniczny </a:t>
            </a:r>
            <a:r>
              <a:rPr lang="pl-PL" sz="1600" dirty="0" smtClean="0"/>
              <a:t>zaangażowany w realizację projektu: maksymalnie </a:t>
            </a:r>
            <a:r>
              <a:rPr lang="pl-PL" sz="1600" b="1" dirty="0"/>
              <a:t>1 pkt.</a:t>
            </a:r>
          </a:p>
          <a:p>
            <a:pPr algn="just"/>
            <a:r>
              <a:rPr lang="pl-PL" sz="1600" dirty="0"/>
              <a:t>Ocena </a:t>
            </a:r>
            <a:r>
              <a:rPr lang="pl-PL" sz="1600" b="1" dirty="0" smtClean="0"/>
              <a:t>zasadności partnerstwa </a:t>
            </a:r>
            <a:r>
              <a:rPr lang="pl-PL" sz="1600" dirty="0"/>
              <a:t>zawiązanego </a:t>
            </a:r>
            <a:r>
              <a:rPr lang="pl-PL" sz="1600" dirty="0" smtClean="0"/>
              <a:t>w celu </a:t>
            </a:r>
            <a:r>
              <a:rPr lang="pl-PL" sz="1600" dirty="0"/>
              <a:t>wspólnej </a:t>
            </a:r>
            <a:r>
              <a:rPr lang="pl-PL" sz="1600" dirty="0" smtClean="0"/>
              <a:t>realizacji projektu</a:t>
            </a:r>
            <a:r>
              <a:rPr lang="pl-PL" sz="1600" dirty="0"/>
              <a:t>, w tym </a:t>
            </a:r>
            <a:r>
              <a:rPr lang="pl-PL" sz="1600" dirty="0" smtClean="0"/>
              <a:t>sposób podziału </a:t>
            </a:r>
            <a:r>
              <a:rPr lang="pl-PL" sz="1600" dirty="0"/>
              <a:t>realizacji </a:t>
            </a:r>
            <a:r>
              <a:rPr lang="pl-PL" sz="1600" dirty="0" smtClean="0"/>
              <a:t>zadań: maksymalnie </a:t>
            </a:r>
            <a:r>
              <a:rPr lang="pl-PL" sz="1600" b="1" dirty="0"/>
              <a:t>5 </a:t>
            </a:r>
            <a:r>
              <a:rPr lang="pl-PL" sz="1600" b="1" dirty="0" smtClean="0"/>
              <a:t>pkt.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19134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ytuł 1">
            <a:extLst>
              <a:ext uri="{FF2B5EF4-FFF2-40B4-BE49-F238E27FC236}">
                <a16:creationId xmlns:a16="http://schemas.microsoft.com/office/drawing/2014/main" id="{B7907ABD-17F9-427F-98A8-CED3515B8E46}"/>
              </a:ext>
            </a:extLst>
          </p:cNvPr>
          <p:cNvSpPr txBox="1">
            <a:spLocks/>
          </p:cNvSpPr>
          <p:nvPr/>
        </p:nvSpPr>
        <p:spPr bwMode="auto">
          <a:xfrm>
            <a:off x="168448" y="2049029"/>
            <a:ext cx="11869738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6600" dirty="0">
                <a:solidFill>
                  <a:srgbClr val="002060"/>
                </a:solidFill>
                <a:latin typeface="Calibri" panose="020F0502020204030204" pitchFamily="34" charset="0"/>
                <a:ea typeface="Mongolian Baiti" panose="03000500000000000000" pitchFamily="66" charset="0"/>
                <a:cs typeface="Mongolian Baiti" panose="03000500000000000000" pitchFamily="66" charset="0"/>
              </a:rPr>
              <a:t>Kryteria administracyjności</a:t>
            </a:r>
          </a:p>
        </p:txBody>
      </p:sp>
    </p:spTree>
    <p:extLst>
      <p:ext uri="{BB962C8B-B14F-4D97-AF65-F5344CB8AC3E}">
        <p14:creationId xmlns:p14="http://schemas.microsoft.com/office/powerpoint/2010/main" val="35518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743" y="897775"/>
            <a:ext cx="10525125" cy="3651138"/>
          </a:xfrm>
        </p:spPr>
        <p:txBody>
          <a:bodyPr/>
          <a:lstStyle/>
          <a:p>
            <a:pPr algn="ctr"/>
            <a:r>
              <a:rPr lang="pl-PL" altLang="pl-PL" sz="9600" dirty="0">
                <a:solidFill>
                  <a:srgbClr val="002060"/>
                </a:solidFill>
                <a:latin typeface="Calibri" panose="020F0502020204030204" pitchFamily="34" charset="0"/>
                <a:ea typeface="Mongolian Baiti" panose="03000500000000000000" pitchFamily="66" charset="0"/>
                <a:cs typeface="Mongolian Baiti" panose="03000500000000000000" pitchFamily="66" charset="0"/>
              </a:rPr>
              <a:t>Ocena</a:t>
            </a:r>
            <a:r>
              <a:rPr lang="pl-PL" altLang="pl-PL" dirty="0">
                <a:solidFill>
                  <a:srgbClr val="002060"/>
                </a:solidFill>
                <a:latin typeface="Calibri" panose="020F0502020204030204" pitchFamily="34" charset="0"/>
                <a:ea typeface="Mongolian Baiti" panose="03000500000000000000" pitchFamily="66" charset="0"/>
                <a:cs typeface="Mongolian Baiti" panose="03000500000000000000" pitchFamily="66" charset="0"/>
              </a:rPr>
              <a:t/>
            </a:r>
            <a:br>
              <a:rPr lang="pl-PL" altLang="pl-PL" dirty="0">
                <a:solidFill>
                  <a:srgbClr val="002060"/>
                </a:solidFill>
                <a:latin typeface="Calibri" panose="020F0502020204030204" pitchFamily="34" charset="0"/>
                <a:ea typeface="Mongolian Baiti" panose="03000500000000000000" pitchFamily="66" charset="0"/>
                <a:cs typeface="Mongolian Baiti" panose="03000500000000000000" pitchFamily="66" charset="0"/>
              </a:rPr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617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0964311-A9EB-4343-AB48-FF970F04C4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483696"/>
              </p:ext>
            </p:extLst>
          </p:nvPr>
        </p:nvGraphicFramePr>
        <p:xfrm>
          <a:off x="290425" y="1036206"/>
          <a:ext cx="10790440" cy="4485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2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8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838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pl-PL" sz="1800" b="1" kern="1200" dirty="0" smtClean="0"/>
                        <a:t>1. Intensywność wsparcia</a:t>
                      </a:r>
                      <a:endParaRPr lang="pl-PL" sz="1600" b="1" dirty="0"/>
                    </a:p>
                  </a:txBody>
                  <a:tcPr marT="45715" marB="45715"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7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0000"/>
                        </a:lnSpc>
                        <a:buNone/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Pytania z listy sprawdzającej</a:t>
                      </a:r>
                    </a:p>
                  </a:txBody>
                  <a:tcPr marT="45743" marB="4574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Wskazówki</a:t>
                      </a:r>
                    </a:p>
                  </a:txBody>
                  <a:tcPr marT="45743" marB="45743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4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- Czy wnioskowana kwota i poziom wsparcia są zgodne z zapisami </a:t>
                      </a:r>
                      <a:r>
                        <a:rPr lang="pl-PL" sz="1600" i="1" dirty="0"/>
                        <a:t>Regulaminu Konkursu</a:t>
                      </a:r>
                      <a:r>
                        <a:rPr lang="pl-PL" sz="1600" dirty="0"/>
                        <a:t>?</a:t>
                      </a:r>
                    </a:p>
                  </a:txBody>
                  <a:tcPr marT="45670" marB="45670" anchor="ctr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pl-PL" sz="1600" kern="1200" dirty="0"/>
                        <a:t>Maksymalny % poziomu dofinansowania UE </a:t>
                      </a:r>
                      <a:r>
                        <a:rPr lang="pl-PL" sz="1600" b="1" kern="1200" dirty="0"/>
                        <a:t>nie może wynieść więcej niż 85% </a:t>
                      </a:r>
                      <a:r>
                        <a:rPr lang="pl-PL" sz="1600" kern="1200" dirty="0"/>
                        <a:t>wydatków kwalifikowalnych</a:t>
                      </a:r>
                      <a:r>
                        <a:rPr lang="pl-PL" sz="1600" kern="1200" baseline="0" dirty="0"/>
                        <a:t> w projekcie</a:t>
                      </a:r>
                      <a:r>
                        <a:rPr lang="pl-PL" sz="1600" kern="1200" dirty="0" smtClean="0"/>
                        <a:t>.</a:t>
                      </a:r>
                    </a:p>
                    <a:p>
                      <a:pPr marL="0" indent="0" algn="just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lang="pl-PL" sz="1600" kern="1200" dirty="0"/>
                    </a:p>
                    <a:p>
                      <a:pPr marL="0" indent="0" algn="just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pl-PL" sz="1600" i="0" kern="1200" baseline="0" dirty="0"/>
                        <a:t>Środki budżetu państwa stanowią maksymalnie 10%  wartości projektu</a:t>
                      </a:r>
                      <a:r>
                        <a:rPr lang="pl-PL" sz="1600" i="0" kern="1200" baseline="0" dirty="0" smtClean="0"/>
                        <a:t>.</a:t>
                      </a:r>
                    </a:p>
                    <a:p>
                      <a:pPr marL="0" indent="0" algn="just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endParaRPr lang="pl-PL" sz="1600" i="0" kern="1200" baseline="0" dirty="0"/>
                    </a:p>
                    <a:p>
                      <a:pPr marL="0" indent="0" algn="just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pl-PL" sz="1600" i="0" kern="1200" baseline="0" dirty="0"/>
                        <a:t>Pozostałe (minimum)</a:t>
                      </a:r>
                      <a:r>
                        <a:rPr lang="pl-PL" sz="1600" i="0" kern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600" b="1" i="0" kern="1200" baseline="0" dirty="0">
                          <a:solidFill>
                            <a:schemeClr val="tx1"/>
                          </a:solidFill>
                        </a:rPr>
                        <a:t>5% </a:t>
                      </a:r>
                      <a:r>
                        <a:rPr lang="pl-PL" sz="1600" i="0" kern="1200" baseline="0" dirty="0"/>
                        <a:t>wydatków kwalifikowalnych musi stanowić wkład własny Wnioskodawcy, który jednak może zostać przez niego wniesiony ze środków publicznych (JST), co musi zostać odpowiednio oznaczone w polu G7 wniosku.</a:t>
                      </a:r>
                      <a:endParaRPr lang="pl-PL" sz="1600" i="0" baseline="0" dirty="0"/>
                    </a:p>
                  </a:txBody>
                  <a:tcPr marT="45670" marB="4567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79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latin typeface="+mn-lt"/>
              </a:rPr>
              <a:t>Wkład własny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563" indent="-18256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dirty="0">
                <a:ea typeface="Mongolian Baiti" panose="03000500000000000000" pitchFamily="66" charset="0"/>
              </a:rPr>
              <a:t>Wkładem własnym są środki finansowe lub wkład niepieniężny zabezpieczone przez wnioskodawcę, które zostaną przeznaczone na pokrycie wydatków kwalifikowalnych projektu i nie zostaną przekazane wnioskodawcy w postaci dofinansowania;</a:t>
            </a:r>
          </a:p>
          <a:p>
            <a:pPr marL="182563" indent="-18256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dirty="0">
                <a:ea typeface="Mongolian Baiti" panose="03000500000000000000" pitchFamily="66" charset="0"/>
              </a:rPr>
              <a:t>Wysokość wkładu własnego w konkursie </a:t>
            </a:r>
            <a:r>
              <a:rPr lang="pl-PL" altLang="pl-PL" b="1" dirty="0" smtClean="0">
                <a:ea typeface="Mongolian Baiti" panose="03000500000000000000" pitchFamily="66" charset="0"/>
              </a:rPr>
              <a:t>RPZP.08.03.00-IP.02-32-K34/18</a:t>
            </a:r>
            <a:r>
              <a:rPr lang="pl-PL" altLang="pl-PL" dirty="0" smtClean="0">
                <a:ea typeface="Mongolian Baiti" panose="03000500000000000000" pitchFamily="66" charset="0"/>
              </a:rPr>
              <a:t> wynosi</a:t>
            </a:r>
            <a:r>
              <a:rPr lang="pl-PL" altLang="pl-PL" dirty="0">
                <a:ea typeface="Mongolian Baiti" panose="03000500000000000000" pitchFamily="66" charset="0"/>
              </a:rPr>
              <a:t>: </a:t>
            </a:r>
            <a:r>
              <a:rPr lang="pl-PL" altLang="pl-PL" b="1" dirty="0">
                <a:ea typeface="Mongolian Baiti" panose="03000500000000000000" pitchFamily="66" charset="0"/>
              </a:rPr>
              <a:t>minimum 5%</a:t>
            </a:r>
            <a:r>
              <a:rPr lang="pl-PL" altLang="pl-PL" dirty="0">
                <a:ea typeface="Mongolian Baiti" panose="03000500000000000000" pitchFamily="66" charset="0"/>
              </a:rPr>
              <a:t> wartości projektu;</a:t>
            </a:r>
          </a:p>
          <a:p>
            <a:pPr marL="182563" indent="-18256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dirty="0">
                <a:ea typeface="Mongolian Baiti" panose="03000500000000000000" pitchFamily="66" charset="0"/>
              </a:rPr>
              <a:t>Wnioskodawca sam określa formę wniesienia wkładu własnego;</a:t>
            </a:r>
          </a:p>
          <a:p>
            <a:pPr marL="182563" indent="-18256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dirty="0">
                <a:ea typeface="Mongolian Baiti" panose="03000500000000000000" pitchFamily="66" charset="0"/>
              </a:rPr>
              <a:t>Istnieje możliwość wniesienia wkładu niepieniężnego na rzecz projektu - wydatki poniesione </a:t>
            </a:r>
            <a:r>
              <a:rPr lang="pl-PL" altLang="pl-PL" dirty="0" smtClean="0">
                <a:ea typeface="Mongolian Baiti" panose="03000500000000000000" pitchFamily="66" charset="0"/>
              </a:rPr>
              <a:t/>
            </a:r>
            <a:br>
              <a:rPr lang="pl-PL" altLang="pl-PL" dirty="0" smtClean="0">
                <a:ea typeface="Mongolian Baiti" panose="03000500000000000000" pitchFamily="66" charset="0"/>
              </a:rPr>
            </a:br>
            <a:r>
              <a:rPr lang="pl-PL" altLang="pl-PL" dirty="0" smtClean="0">
                <a:ea typeface="Mongolian Baiti" panose="03000500000000000000" pitchFamily="66" charset="0"/>
              </a:rPr>
              <a:t>na </a:t>
            </a:r>
            <a:r>
              <a:rPr lang="pl-PL" altLang="pl-PL" dirty="0">
                <a:ea typeface="Mongolian Baiti" panose="03000500000000000000" pitchFamily="66" charset="0"/>
              </a:rPr>
              <a:t>wycenę wkładu niepieniężnego są kwalifikowalne.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061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0E9A8DDF-A6DE-441B-A5EA-D54117E51E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424942"/>
              </p:ext>
            </p:extLst>
          </p:nvPr>
        </p:nvGraphicFramePr>
        <p:xfrm>
          <a:off x="356928" y="820074"/>
          <a:ext cx="11255952" cy="5260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4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1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213"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buNone/>
                      </a:pPr>
                      <a:r>
                        <a:rPr lang="pl-PL" sz="1800" b="1" kern="1200" dirty="0"/>
                        <a:t>2. Zgodność</a:t>
                      </a:r>
                      <a:r>
                        <a:rPr lang="pl-PL" sz="1800" b="1" kern="1200" baseline="0" dirty="0"/>
                        <a:t> z kwalifikowalnością wydatków</a:t>
                      </a:r>
                      <a:endParaRPr lang="pl-PL" sz="1600" b="1" kern="1200" dirty="0"/>
                    </a:p>
                  </a:txBody>
                  <a:tcPr marT="45646" marB="45646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32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0000"/>
                        </a:lnSpc>
                        <a:buNone/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Pytania z listy sprawdzającej</a:t>
                      </a:r>
                    </a:p>
                  </a:txBody>
                  <a:tcPr marT="45646" marB="4564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Wskazówki</a:t>
                      </a:r>
                    </a:p>
                  </a:txBody>
                  <a:tcPr marT="45646" marB="45646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84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- Czy </a:t>
                      </a: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wydatki w projekcie są zgodne z </a:t>
                      </a:r>
                      <a:r>
                        <a:rPr lang="pl-PL" sz="1600" i="1" dirty="0">
                          <a:solidFill>
                            <a:schemeClr val="tx1"/>
                          </a:solidFill>
                        </a:rPr>
                        <a:t>Wytycznymi w zakresie kwalifikowalności wydatków</a:t>
                      </a:r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… oraz z </a:t>
                      </a:r>
                      <a:r>
                        <a:rPr lang="pl-PL" sz="1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Wytycznymi w zakresie realizacji przedsięwzięć w obszarze </a:t>
                      </a:r>
                      <a:r>
                        <a:rPr lang="pl-PL" sz="1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edukacji </a:t>
                      </a:r>
                      <a:r>
                        <a:rPr lang="pl-PL" sz="1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wykorzystaniem środków Europejskiego Funduszu Społecznego i Europejskiego Funduszu Rozwoju Regionalnego na lata 2014-2020</a:t>
                      </a:r>
                      <a:r>
                        <a:rPr lang="pl-PL" sz="160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i="1" kern="1200" dirty="0" smtClean="0">
                          <a:solidFill>
                            <a:schemeClr val="tx1"/>
                          </a:solidFill>
                        </a:rPr>
                        <a:t>z dnia </a:t>
                      </a:r>
                      <a:r>
                        <a:rPr lang="pl-PL" sz="1600" i="1" kern="1200" dirty="0" smtClean="0">
                          <a:solidFill>
                            <a:schemeClr val="tx1"/>
                          </a:solidFill>
                        </a:rPr>
                        <a:t>01.01.2018 </a:t>
                      </a:r>
                      <a:r>
                        <a:rPr lang="pl-PL" sz="1600" i="1" kern="120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pl-PL" sz="1600" i="0" kern="1200" dirty="0" smtClean="0">
                          <a:solidFill>
                            <a:schemeClr val="tx1"/>
                          </a:solidFill>
                        </a:rPr>
                        <a:t>.?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- Czy</a:t>
                      </a:r>
                      <a:r>
                        <a:rPr lang="pl-PL" sz="1600" baseline="0" dirty="0"/>
                        <a:t> p</a:t>
                      </a:r>
                      <a:r>
                        <a:rPr lang="pl-PL" sz="1600" dirty="0"/>
                        <a:t>lanowane wydatki są uzasadnione, niezbędne, racjonalne i adekwatne do zakresu</a:t>
                      </a:r>
                      <a:r>
                        <a:rPr lang="pl-PL" sz="1600" baseline="0" dirty="0"/>
                        <a:t> </a:t>
                      </a:r>
                      <a:r>
                        <a:rPr lang="pl-PL" sz="1600" dirty="0"/>
                        <a:t>merytorycznego</a:t>
                      </a:r>
                      <a:r>
                        <a:rPr lang="pl-PL" sz="1600" baseline="0" dirty="0"/>
                        <a:t> </a:t>
                      </a:r>
                      <a:r>
                        <a:rPr lang="pl-PL" sz="1600" dirty="0"/>
                        <a:t>projektu w tym opisu grupy</a:t>
                      </a:r>
                      <a:r>
                        <a:rPr lang="pl-PL" sz="1600" baseline="0" dirty="0"/>
                        <a:t> </a:t>
                      </a:r>
                      <a:r>
                        <a:rPr lang="pl-PL" sz="1600" dirty="0"/>
                        <a:t>docelowej i planowanego wsparcia?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- Czy</a:t>
                      </a:r>
                      <a:r>
                        <a:rPr lang="pl-PL" sz="1600" baseline="0" dirty="0"/>
                        <a:t> w</a:t>
                      </a:r>
                      <a:r>
                        <a:rPr lang="pl-PL" sz="1600" dirty="0"/>
                        <a:t>ydatki założone w projekcie są zgodne z</a:t>
                      </a:r>
                      <a:r>
                        <a:rPr lang="pl-PL" sz="1600" baseline="0" dirty="0"/>
                        <a:t> </a:t>
                      </a:r>
                      <a:r>
                        <a:rPr lang="pl-PL" sz="1600" dirty="0"/>
                        <a:t>katalogiem wydatków, limitami oraz zasadami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 kwalifikowalności określonymi w </a:t>
                      </a:r>
                      <a:r>
                        <a:rPr lang="pl-PL" sz="1600" i="1" dirty="0"/>
                        <a:t>Regulaminie</a:t>
                      </a:r>
                      <a:r>
                        <a:rPr lang="pl-PL" sz="1600" i="1" baseline="0" dirty="0"/>
                        <a:t> </a:t>
                      </a:r>
                      <a:r>
                        <a:rPr lang="pl-PL" sz="1600" i="1" dirty="0"/>
                        <a:t>konkursu</a:t>
                      </a:r>
                      <a:r>
                        <a:rPr lang="pl-PL" sz="1600" dirty="0"/>
                        <a:t> (jeśli dotyczy)?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- Czy</a:t>
                      </a:r>
                      <a:r>
                        <a:rPr lang="pl-PL" sz="1600" baseline="0" dirty="0"/>
                        <a:t> p</a:t>
                      </a:r>
                      <a:r>
                        <a:rPr lang="pl-PL" sz="1600" dirty="0"/>
                        <a:t>oziom wydatków w ramach cross </a:t>
                      </a:r>
                      <a:r>
                        <a:rPr lang="pl-PL" sz="1600" dirty="0" err="1"/>
                        <a:t>financingu</a:t>
                      </a:r>
                      <a:r>
                        <a:rPr lang="pl-PL" sz="1600" dirty="0"/>
                        <a:t> oraz środków trwałych jest zgodny z poziomem tych</a:t>
                      </a:r>
                      <a:r>
                        <a:rPr lang="pl-PL" sz="1600" baseline="0" dirty="0"/>
                        <a:t> </a:t>
                      </a:r>
                      <a:r>
                        <a:rPr lang="pl-PL" sz="1600" dirty="0"/>
                        <a:t>wydatków wskazanym w </a:t>
                      </a:r>
                      <a:r>
                        <a:rPr lang="pl-PL" sz="1600" i="1" dirty="0"/>
                        <a:t>Regulaminie konkursu?</a:t>
                      </a:r>
                      <a:endParaRPr lang="pl-PL" sz="1600" dirty="0"/>
                    </a:p>
                  </a:txBody>
                  <a:tcPr marT="45646" marB="45646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l-PL" sz="1600" kern="1200" dirty="0"/>
                        <a:t>Projekt musi zachowywać zgodność z</a:t>
                      </a:r>
                      <a:r>
                        <a:rPr lang="pl-PL" sz="1600" kern="1200" baseline="0" dirty="0"/>
                        <a:t>: </a:t>
                      </a:r>
                    </a:p>
                    <a:p>
                      <a:pPr marL="176213" indent="-176213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tabLst>
                          <a:tab pos="92075" algn="l"/>
                        </a:tabLst>
                      </a:pPr>
                      <a:r>
                        <a:rPr lang="pl-PL" sz="1600" i="1" kern="1200" dirty="0"/>
                        <a:t>Wytycznymi w zakresie kwalifikowalności wydatków Europejskiego Funduszu Rozwoju Regionalnego, Europejskiego Funduszu Społecznego oraz Funduszu Spójności na lata </a:t>
                      </a:r>
                      <a:r>
                        <a:rPr lang="pl-PL" sz="1600" i="1" kern="1200" dirty="0" smtClean="0"/>
                        <a:t>2014-2020;</a:t>
                      </a:r>
                    </a:p>
                    <a:p>
                      <a:pPr marL="176213" indent="-176213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tabLst>
                          <a:tab pos="92075" algn="l"/>
                        </a:tabLst>
                      </a:pPr>
                      <a:r>
                        <a:rPr lang="pl-PL" sz="1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Wytycznymi w zakresie realizacji przedsięwzięć w obszarze edukacji z wykorzystaniem środków Europejskiego Funduszu Społecznego i Europejskiego Funduszu Rozwoju Regionalnego na lata 2014-2020</a:t>
                      </a:r>
                      <a:r>
                        <a:rPr lang="pl-PL" sz="160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i="1" kern="1200" dirty="0" smtClean="0">
                          <a:solidFill>
                            <a:schemeClr val="tx1"/>
                          </a:solidFill>
                        </a:rPr>
                        <a:t>z dnia 01.01.2018 r</a:t>
                      </a:r>
                      <a:r>
                        <a:rPr lang="pl-PL" sz="1600" i="0" kern="1200" dirty="0" smtClean="0">
                          <a:solidFill>
                            <a:schemeClr val="tx1"/>
                          </a:solidFill>
                        </a:rPr>
                        <a:t>.?</a:t>
                      </a:r>
                      <a:endParaRPr lang="pl-PL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6213" marR="0" indent="-17621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92075" algn="l"/>
                        </a:tabLst>
                        <a:defRPr/>
                      </a:pPr>
                      <a:r>
                        <a:rPr lang="pl-PL" sz="16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Zestawieniem standardu i cen rynkowych wybranych wydatków i usług typowych dla </a:t>
                      </a:r>
                      <a:r>
                        <a:rPr lang="pl-PL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konkursu Nr RPZP.08.03.00-IP.02-32-K34/1</a:t>
                      </a:r>
                    </a:p>
                    <a:p>
                      <a:pPr marL="176213" marR="0" indent="-17621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92075" algn="l"/>
                        </a:tabLst>
                        <a:defRPr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</a:rPr>
                        <a:t>Projekt </a:t>
                      </a:r>
                      <a:r>
                        <a:rPr lang="pl-PL" sz="1600" kern="1200" dirty="0">
                          <a:solidFill>
                            <a:schemeClr val="tx1"/>
                          </a:solidFill>
                        </a:rPr>
                        <a:t>musi zachowywać poziom</a:t>
                      </a:r>
                      <a:r>
                        <a:rPr lang="pl-PL" sz="1600" kern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600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wydatków w ramach określonych limitów:</a:t>
                      </a:r>
                    </a:p>
                    <a:p>
                      <a:pPr marL="193675" indent="-193675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pl-PL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cross-</a:t>
                      </a:r>
                      <a:r>
                        <a:rPr lang="pl-PL" sz="1600" i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financingu</a:t>
                      </a:r>
                      <a:r>
                        <a:rPr lang="pl-PL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maksymalnie</a:t>
                      </a:r>
                      <a:r>
                        <a:rPr lang="pl-PL" sz="1600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na poziomie</a:t>
                      </a:r>
                      <a:r>
                        <a:rPr lang="pl-PL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lang="pl-PL" sz="16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  <a:r>
                        <a:rPr lang="pl-PL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wartości projektu;</a:t>
                      </a:r>
                    </a:p>
                    <a:p>
                      <a:pPr marL="193675" indent="-193675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pl-PL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środków trwałych maksymalnie</a:t>
                      </a:r>
                      <a:r>
                        <a:rPr lang="pl-PL" sz="1600" i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na poziomie</a:t>
                      </a:r>
                      <a:r>
                        <a:rPr lang="pl-PL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30 % </a:t>
                      </a:r>
                      <a:r>
                        <a:rPr lang="pl-PL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(włączając cross </a:t>
                      </a:r>
                      <a:r>
                        <a:rPr lang="pl-PL" sz="16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financing</a:t>
                      </a:r>
                      <a:r>
                        <a:rPr lang="pl-PL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pl-PL" sz="16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wartości projektu.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l-PL" sz="160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Wydatki</a:t>
                      </a:r>
                      <a:r>
                        <a:rPr lang="pl-PL" sz="160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należy zaplanować w sposób celowy, oszczędny, rzetelny i czasowo uzasadniony.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pl-PL" sz="1600" i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Niezbędna metodologia kosztu – sposób wyliczenia kwoty kosztu w karcie wydatku.</a:t>
                      </a:r>
                    </a:p>
                  </a:txBody>
                  <a:tcPr marT="45646" marB="4564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167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3BBEFE-E953-4CB2-8C31-70C7C0050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38" y="1116072"/>
            <a:ext cx="10798285" cy="4646776"/>
          </a:xfrm>
        </p:spPr>
        <p:txBody>
          <a:bodyPr>
            <a:normAutofit lnSpcReduction="10000"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800" dirty="0">
                <a:ea typeface="Mongolian Baiti" panose="03000500000000000000" pitchFamily="66" charset="0"/>
              </a:rPr>
              <a:t>Maksymalny poziom wydatków w ramach </a:t>
            </a:r>
            <a:r>
              <a:rPr lang="pl-PL" altLang="pl-PL" sz="1800" b="1" dirty="0">
                <a:ea typeface="Mongolian Baiti" panose="03000500000000000000" pitchFamily="66" charset="0"/>
              </a:rPr>
              <a:t>cross-</a:t>
            </a:r>
            <a:r>
              <a:rPr lang="pl-PL" altLang="pl-PL" sz="1800" b="1" dirty="0" err="1">
                <a:ea typeface="Mongolian Baiti" panose="03000500000000000000" pitchFamily="66" charset="0"/>
              </a:rPr>
              <a:t>financingu</a:t>
            </a:r>
            <a:r>
              <a:rPr lang="pl-PL" altLang="pl-PL" sz="1800" dirty="0">
                <a:ea typeface="Mongolian Baiti" panose="03000500000000000000" pitchFamily="66" charset="0"/>
              </a:rPr>
              <a:t> wynosi </a:t>
            </a:r>
            <a:r>
              <a:rPr lang="pl-PL" altLang="pl-PL" sz="1800" b="1" dirty="0">
                <a:ea typeface="Mongolian Baiti" panose="03000500000000000000" pitchFamily="66" charset="0"/>
              </a:rPr>
              <a:t>do </a:t>
            </a:r>
            <a:r>
              <a:rPr lang="pl-PL" altLang="pl-PL" sz="1800" b="1" dirty="0" smtClean="0">
                <a:ea typeface="Mongolian Baiti" panose="03000500000000000000" pitchFamily="66" charset="0"/>
              </a:rPr>
              <a:t>10% </a:t>
            </a:r>
            <a:r>
              <a:rPr lang="pl-PL" altLang="pl-PL" sz="1800" dirty="0">
                <a:ea typeface="Mongolian Baiti" panose="03000500000000000000" pitchFamily="66" charset="0"/>
              </a:rPr>
              <a:t>całkowitych wydatków kwalifikowalnych;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800" dirty="0">
                <a:ea typeface="Mongolian Baiti" panose="03000500000000000000" pitchFamily="66" charset="0"/>
              </a:rPr>
              <a:t>Cross-</a:t>
            </a:r>
            <a:r>
              <a:rPr lang="pl-PL" altLang="pl-PL" sz="1800" dirty="0" err="1">
                <a:ea typeface="Mongolian Baiti" panose="03000500000000000000" pitchFamily="66" charset="0"/>
              </a:rPr>
              <a:t>financing</a:t>
            </a:r>
            <a:r>
              <a:rPr lang="pl-PL" altLang="pl-PL" sz="1800" dirty="0">
                <a:ea typeface="Mongolian Baiti" panose="03000500000000000000" pitchFamily="66" charset="0"/>
              </a:rPr>
              <a:t> obejmuje wyłącznie: zakup nieruchomości, zakup infrastruktury nieprzenośnej oraz dostosowywanie budynków i adaptację pomieszczeń;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800" dirty="0">
                <a:ea typeface="Mongolian Baiti" panose="03000500000000000000" pitchFamily="66" charset="0"/>
              </a:rPr>
              <a:t>Wydatki objęte cross-</a:t>
            </a:r>
            <a:r>
              <a:rPr lang="pl-PL" altLang="pl-PL" sz="1800" dirty="0" err="1">
                <a:ea typeface="Mongolian Baiti" panose="03000500000000000000" pitchFamily="66" charset="0"/>
              </a:rPr>
              <a:t>financingiem</a:t>
            </a:r>
            <a:r>
              <a:rPr lang="pl-PL" altLang="pl-PL" sz="1800" dirty="0">
                <a:ea typeface="Mongolian Baiti" panose="03000500000000000000" pitchFamily="66" charset="0"/>
              </a:rPr>
              <a:t> objęte są warunkiem zachowania trwałości projektu przez okres 5 lat;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800" dirty="0">
                <a:solidFill>
                  <a:schemeClr val="tx1">
                    <a:lumMod val="65000"/>
                    <a:lumOff val="35000"/>
                  </a:schemeClr>
                </a:solidFill>
                <a:ea typeface="Mongolian Baiti" panose="03000500000000000000" pitchFamily="66" charset="0"/>
              </a:rPr>
              <a:t>Koszt zaplanowanych do poniesienia w projekcie wydatków na </a:t>
            </a:r>
            <a:r>
              <a:rPr lang="pl-PL" altLang="pl-PL" sz="1800" b="1" dirty="0">
                <a:solidFill>
                  <a:schemeClr val="tx1">
                    <a:lumMod val="65000"/>
                    <a:lumOff val="35000"/>
                  </a:schemeClr>
                </a:solidFill>
                <a:ea typeface="Mongolian Baiti" panose="03000500000000000000" pitchFamily="66" charset="0"/>
              </a:rPr>
              <a:t>środki trwałe nie może przekraczać 3</a:t>
            </a:r>
            <a:r>
              <a:rPr lang="pl-PL" altLang="pl-PL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ongolian Baiti" panose="03000500000000000000" pitchFamily="66" charset="0"/>
              </a:rPr>
              <a:t>0</a:t>
            </a:r>
            <a:r>
              <a:rPr lang="pl-PL" altLang="pl-PL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ongolian Baiti" panose="03000500000000000000" pitchFamily="66" charset="0"/>
              </a:rPr>
              <a:t>% (włączając cross </a:t>
            </a:r>
            <a:r>
              <a:rPr lang="pl-PL" altLang="pl-PL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Mongolian Baiti" panose="03000500000000000000" pitchFamily="66" charset="0"/>
              </a:rPr>
              <a:t>financing</a:t>
            </a:r>
            <a:r>
              <a:rPr lang="pl-PL" altLang="pl-PL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Mongolian Baiti" panose="03000500000000000000" pitchFamily="66" charset="0"/>
              </a:rPr>
              <a:t>) </a:t>
            </a:r>
            <a:r>
              <a:rPr lang="pl-PL" altLang="pl-PL" sz="1800" dirty="0">
                <a:solidFill>
                  <a:schemeClr val="tx1">
                    <a:lumMod val="65000"/>
                    <a:lumOff val="35000"/>
                  </a:schemeClr>
                </a:solidFill>
                <a:ea typeface="Mongolian Baiti" panose="03000500000000000000" pitchFamily="66" charset="0"/>
              </a:rPr>
              <a:t>wartości projektu;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800" dirty="0">
                <a:ea typeface="Mongolian Baiti" panose="03000500000000000000" pitchFamily="66" charset="0"/>
              </a:rPr>
              <a:t>Zakup środków trwałych, za wyjątkiem zakupu nieruchomości, infrastruktury i środków trwałych przeznaczonych na dostosowanie lub adaptację budynków i pomieszczeń, nie stanowi wydatku w ramach cross‐</a:t>
            </a:r>
            <a:r>
              <a:rPr lang="pl-PL" altLang="pl-PL" sz="1800" dirty="0" err="1">
                <a:ea typeface="Mongolian Baiti" panose="03000500000000000000" pitchFamily="66" charset="0"/>
              </a:rPr>
              <a:t>financingu</a:t>
            </a:r>
            <a:r>
              <a:rPr lang="pl-PL" altLang="pl-PL" sz="1800" dirty="0">
                <a:ea typeface="Mongolian Baiti" panose="03000500000000000000" pitchFamily="66" charset="0"/>
              </a:rPr>
              <a:t>.</a:t>
            </a:r>
          </a:p>
        </p:txBody>
      </p:sp>
      <p:sp>
        <p:nvSpPr>
          <p:cNvPr id="86019" name="Tytuł 1">
            <a:extLst>
              <a:ext uri="{FF2B5EF4-FFF2-40B4-BE49-F238E27FC236}">
                <a16:creationId xmlns:a16="http://schemas.microsoft.com/office/drawing/2014/main" id="{08DE7505-4C5D-4B22-A4DB-722C4CC2EED5}"/>
              </a:ext>
            </a:extLst>
          </p:cNvPr>
          <p:cNvSpPr txBox="1">
            <a:spLocks/>
          </p:cNvSpPr>
          <p:nvPr/>
        </p:nvSpPr>
        <p:spPr bwMode="auto">
          <a:xfrm>
            <a:off x="437430" y="616008"/>
            <a:ext cx="70523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ongolian Baiti" panose="03000500000000000000" pitchFamily="66" charset="0"/>
                <a:cs typeface="Mongolian Baiti" panose="03000500000000000000" pitchFamily="66" charset="0"/>
              </a:rPr>
              <a:t>Cross-</a:t>
            </a:r>
            <a:r>
              <a:rPr lang="pl-PL" altLang="pl-PL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ongolian Baiti" panose="03000500000000000000" pitchFamily="66" charset="0"/>
                <a:cs typeface="Mongolian Baiti" panose="03000500000000000000" pitchFamily="66" charset="0"/>
              </a:rPr>
              <a:t>financing</a:t>
            </a:r>
            <a:r>
              <a:rPr lang="pl-PL" alt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ongolian Baiti" panose="03000500000000000000" pitchFamily="66" charset="0"/>
                <a:cs typeface="Mongolian Baiti" panose="03000500000000000000" pitchFamily="66" charset="0"/>
              </a:rPr>
              <a:t> i środki trwałe</a:t>
            </a:r>
          </a:p>
        </p:txBody>
      </p:sp>
    </p:spTree>
    <p:extLst>
      <p:ext uri="{BB962C8B-B14F-4D97-AF65-F5344CB8AC3E}">
        <p14:creationId xmlns:p14="http://schemas.microsoft.com/office/powerpoint/2010/main" val="280985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CF44EA-3FB1-4FE7-BF95-3135AC13D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491" y="315883"/>
            <a:ext cx="8149618" cy="101161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l-PL" altLang="pl-PL" b="1" dirty="0">
                <a:latin typeface="+mn-lt"/>
                <a:ea typeface="Mongolian Baiti" panose="03000500000000000000" pitchFamily="66" charset="0"/>
              </a:rPr>
              <a:t>Koszty pośrednie</a:t>
            </a:r>
            <a:r>
              <a:rPr lang="pl-PL" altLang="pl-PL" b="1" dirty="0">
                <a:solidFill>
                  <a:srgbClr val="FF0000"/>
                </a:solidFill>
                <a:latin typeface="+mn-lt"/>
                <a:ea typeface="Mongolian Baiti" panose="03000500000000000000" pitchFamily="66" charset="0"/>
              </a:rPr>
              <a:t> </a:t>
            </a:r>
            <a:r>
              <a:rPr lang="pl-PL" altLang="pl-PL" b="1" dirty="0">
                <a:latin typeface="+mn-lt"/>
                <a:ea typeface="Mongolian Baiti" panose="03000500000000000000" pitchFamily="66" charset="0"/>
              </a:rPr>
              <a:t>zgodnie z </a:t>
            </a:r>
            <a:r>
              <a:rPr lang="pl-PL" altLang="pl-PL" b="1" dirty="0">
                <a:solidFill>
                  <a:srgbClr val="00B050"/>
                </a:solidFill>
                <a:latin typeface="+mn-lt"/>
                <a:ea typeface="Mongolian Baiti" panose="03000500000000000000" pitchFamily="66" charset="0"/>
              </a:rPr>
              <a:t>Wytycznymi w zakresie kwalifikowalności wydatków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7F5200-F7BE-48B6-B559-3A233EEB3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39" y="1587731"/>
            <a:ext cx="10867880" cy="483846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altLang="pl-PL" sz="1600" dirty="0">
                <a:ea typeface="Mongolian Baiti" panose="03000500000000000000" pitchFamily="66" charset="0"/>
              </a:rPr>
              <a:t>Koszty pośrednie w EFS rozliczane są wyłącznie </a:t>
            </a:r>
            <a:r>
              <a:rPr lang="pl-PL" altLang="pl-PL" sz="1600" b="1" dirty="0">
                <a:ea typeface="Mongolian Baiti" panose="03000500000000000000" pitchFamily="66" charset="0"/>
              </a:rPr>
              <a:t>stawkami ryczałtowymi liczonymi od wartości kosztów bezpośrednich</a:t>
            </a:r>
            <a:r>
              <a:rPr lang="pl-PL" altLang="pl-PL" sz="1600" dirty="0">
                <a:ea typeface="Mongolian Baiti" panose="03000500000000000000" pitchFamily="66" charset="0"/>
              </a:rPr>
              <a:t>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600" dirty="0">
                <a:ea typeface="Mongolian Baiti" panose="03000500000000000000" pitchFamily="66" charset="0"/>
              </a:rPr>
              <a:t>25% - projekty o wartości </a:t>
            </a:r>
            <a:r>
              <a:rPr lang="pl-PL" altLang="pl-PL" sz="1600" b="1" dirty="0">
                <a:ea typeface="Mongolian Baiti" panose="03000500000000000000" pitchFamily="66" charset="0"/>
              </a:rPr>
              <a:t>do 830 tys. zł włącznie</a:t>
            </a:r>
            <a:r>
              <a:rPr lang="pl-PL" altLang="pl-PL" sz="1600" dirty="0">
                <a:ea typeface="Mongolian Baiti" panose="03000500000000000000" pitchFamily="66" charset="0"/>
              </a:rPr>
              <a:t>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600" dirty="0">
                <a:ea typeface="Mongolian Baiti" panose="03000500000000000000" pitchFamily="66" charset="0"/>
              </a:rPr>
              <a:t>20% - projekty o wartości powyżej </a:t>
            </a:r>
            <a:r>
              <a:rPr lang="pl-PL" altLang="pl-PL" sz="1600" b="1" dirty="0">
                <a:ea typeface="Mongolian Baiti" panose="03000500000000000000" pitchFamily="66" charset="0"/>
              </a:rPr>
              <a:t>830 tys. zł do 1 740 tys. zł włącznie</a:t>
            </a:r>
            <a:r>
              <a:rPr lang="pl-PL" altLang="pl-PL" sz="1600" dirty="0">
                <a:ea typeface="Mongolian Baiti" panose="03000500000000000000" pitchFamily="66" charset="0"/>
              </a:rPr>
              <a:t>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600" dirty="0">
                <a:ea typeface="Mongolian Baiti" panose="03000500000000000000" pitchFamily="66" charset="0"/>
              </a:rPr>
              <a:t>15% - projekty o wartości powyżej </a:t>
            </a:r>
            <a:r>
              <a:rPr lang="pl-PL" altLang="pl-PL" sz="1600" b="1" dirty="0">
                <a:ea typeface="Mongolian Baiti" panose="03000500000000000000" pitchFamily="66" charset="0"/>
              </a:rPr>
              <a:t>1 740 tys. zł do 4 550 tys. zł włącznie</a:t>
            </a:r>
            <a:r>
              <a:rPr lang="pl-PL" altLang="pl-PL" sz="1600" dirty="0">
                <a:ea typeface="Mongolian Baiti" panose="03000500000000000000" pitchFamily="66" charset="0"/>
              </a:rPr>
              <a:t>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600" dirty="0">
                <a:ea typeface="Mongolian Baiti" panose="03000500000000000000" pitchFamily="66" charset="0"/>
              </a:rPr>
              <a:t>10% - projekty o wartości powyżej </a:t>
            </a:r>
            <a:r>
              <a:rPr lang="pl-PL" altLang="pl-PL" sz="1600" b="1" dirty="0">
                <a:ea typeface="Mongolian Baiti" panose="03000500000000000000" pitchFamily="66" charset="0"/>
              </a:rPr>
              <a:t>4 550 tys. zł</a:t>
            </a:r>
            <a:r>
              <a:rPr lang="pl-PL" altLang="pl-PL" sz="1600" dirty="0">
                <a:ea typeface="Mongolian Baiti" panose="03000500000000000000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pl-PL" altLang="pl-PL" sz="1600" dirty="0">
              <a:ea typeface="Mongolian Baiti" panose="03000500000000000000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pl-PL" altLang="pl-PL" sz="1600" b="1" dirty="0">
                <a:ea typeface="Mongolian Baiti" panose="03000500000000000000" pitchFamily="66" charset="0"/>
              </a:rPr>
              <a:t>Uwaga! </a:t>
            </a:r>
            <a:r>
              <a:rPr lang="pl-PL" altLang="pl-PL" sz="1600" dirty="0">
                <a:ea typeface="Mongolian Baiti" panose="03000500000000000000" pitchFamily="66" charset="0"/>
              </a:rPr>
              <a:t>Generator wniosków o przyznanie dofinansowania, w oparciu o wartość kosztów bezpośrednich, </a:t>
            </a:r>
            <a:r>
              <a:rPr lang="pl-PL" altLang="pl-PL" sz="1600" b="1" dirty="0">
                <a:solidFill>
                  <a:srgbClr val="00B050"/>
                </a:solidFill>
                <a:ea typeface="Mongolian Baiti" panose="03000500000000000000" pitchFamily="66" charset="0"/>
              </a:rPr>
              <a:t>automatycznie</a:t>
            </a:r>
            <a:r>
              <a:rPr lang="pl-PL" altLang="pl-PL" sz="1600" dirty="0">
                <a:ea typeface="Mongolian Baiti" panose="03000500000000000000" pitchFamily="66" charset="0"/>
              </a:rPr>
              <a:t> wylicza kwotę przeznaczoną na koszty pośrednie. Rekomendujemy jednak zweryfikowanie wyliczonej kwoty.</a:t>
            </a:r>
            <a:endParaRPr lang="pl-PL" altLang="pl-PL" sz="1600" dirty="0">
              <a:solidFill>
                <a:srgbClr val="FF0000"/>
              </a:solidFill>
              <a:ea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22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sz="2800" b="1" dirty="0">
                <a:latin typeface="+mn-lt"/>
                <a:ea typeface="Mongolian Baiti" panose="03000500000000000000" pitchFamily="66" charset="0"/>
              </a:rPr>
              <a:t>Kwoty ryczałtowe</a:t>
            </a:r>
            <a:endParaRPr lang="pl-PL" sz="2800" b="1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900" dirty="0">
                <a:ea typeface="Mongolian Baiti" panose="03000500000000000000" pitchFamily="66" charset="0"/>
              </a:rPr>
              <a:t>Kwota ryczałtowa -  kwota zadania wyliczona w oparciu o przedstawioną we wniosku (w części G9) metodologię wyliczenia kwoty zgodnie z zapisami punktu 5 podrozdziału 6.6.1 </a:t>
            </a:r>
            <a:r>
              <a:rPr lang="pl-PL" altLang="pl-PL" sz="1900" i="1" dirty="0">
                <a:ea typeface="Mongolian Baiti" panose="03000500000000000000" pitchFamily="66" charset="0"/>
              </a:rPr>
              <a:t>Wytycznych w zakresie kwalifikowalności wydatków… (</a:t>
            </a:r>
            <a:r>
              <a:rPr lang="pl-PL" altLang="pl-PL" sz="1900" dirty="0">
                <a:ea typeface="Mongolian Baiti" panose="03000500000000000000" pitchFamily="66" charset="0"/>
              </a:rPr>
              <a:t>metodologia wyliczenia wskaźników zapisana jest w </a:t>
            </a:r>
            <a:r>
              <a:rPr lang="pl-PL" altLang="pl-PL" sz="1900" i="1" dirty="0">
                <a:ea typeface="Mongolian Baiti" panose="03000500000000000000" pitchFamily="66" charset="0"/>
              </a:rPr>
              <a:t>Instrukcji wypełniania wniosku o dofinansowanie projektu  w ramach REGIONALNEGO PROGRAMU OPERACYJNEGO WOJEWÓDZTWA ZACHODNIOPOMORSKIEGO 2014-2020 dla projektów w ramach Europejskiego Funduszu Społecznego) </a:t>
            </a:r>
            <a:r>
              <a:rPr lang="pl-PL" altLang="pl-PL" sz="1900" dirty="0">
                <a:ea typeface="Mongolian Baiti" panose="03000500000000000000" pitchFamily="66" charset="0"/>
              </a:rPr>
              <a:t>tzn.  </a:t>
            </a:r>
            <a:r>
              <a:rPr lang="pl-PL" altLang="pl-PL" sz="1900" b="1" dirty="0">
                <a:ea typeface="Mongolian Baiti" panose="03000500000000000000" pitchFamily="66" charset="0"/>
              </a:rPr>
              <a:t>kwoty podane we wniosku należy oszacować na podstawie metodologii </a:t>
            </a:r>
            <a:r>
              <a:rPr lang="pl-PL" altLang="pl-PL" sz="1900" b="1" dirty="0" smtClean="0">
                <a:ea typeface="Mongolian Baiti" panose="03000500000000000000" pitchFamily="66" charset="0"/>
              </a:rPr>
              <a:t/>
            </a:r>
            <a:br>
              <a:rPr lang="pl-PL" altLang="pl-PL" sz="1900" b="1" dirty="0" smtClean="0">
                <a:ea typeface="Mongolian Baiti" panose="03000500000000000000" pitchFamily="66" charset="0"/>
              </a:rPr>
            </a:br>
            <a:r>
              <a:rPr lang="pl-PL" altLang="pl-PL" sz="1900" dirty="0" smtClean="0">
                <a:ea typeface="Mongolian Baiti" panose="03000500000000000000" pitchFamily="66" charset="0"/>
              </a:rPr>
              <a:t>np</a:t>
            </a:r>
            <a:r>
              <a:rPr lang="pl-PL" altLang="pl-PL" sz="1900" dirty="0">
                <a:ea typeface="Mongolian Baiti" panose="03000500000000000000" pitchFamily="66" charset="0"/>
              </a:rPr>
              <a:t>. na podstawie rzetelnych, historycznych danych Wnioskodawcy.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900" dirty="0">
                <a:ea typeface="Mongolian Baiti" panose="03000500000000000000" pitchFamily="66" charset="0"/>
              </a:rPr>
              <a:t>Wnioskodawca w karcie wydatków podaje </a:t>
            </a:r>
            <a:r>
              <a:rPr lang="pl-PL" altLang="pl-PL" sz="1900" b="1" dirty="0">
                <a:ea typeface="Mongolian Baiti" panose="03000500000000000000" pitchFamily="66" charset="0"/>
              </a:rPr>
              <a:t>wskaźnik/wskaźniki produktu i/lub rezultatu oraz dokumenty</a:t>
            </a:r>
            <a:r>
              <a:rPr lang="pl-PL" altLang="pl-PL" sz="1900" dirty="0">
                <a:ea typeface="Mongolian Baiti" panose="03000500000000000000" pitchFamily="66" charset="0"/>
              </a:rPr>
              <a:t> potwierdzające ich osiągnięcie, na podstawie których weryfikowane będą założone do osiągnięcia zadania oraz zostanie dokonane rozliczenie projektu. Co ważne, kwoty ryczałtowe mogą być rozliczane na podstawie wskaźników opisanych w części E, jeśli są odpowiednie.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016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4B8E07-9372-4E43-A235-C0D625EC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38" y="374939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l-PL" altLang="pl-PL" b="1" dirty="0">
                <a:latin typeface="+mn-lt"/>
                <a:ea typeface="Mongolian Baiti" panose="03000500000000000000" pitchFamily="66" charset="0"/>
              </a:rPr>
              <a:t>Kwoty ryczałtowe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221127-78F4-4A88-93E3-99F4CED6B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39" y="1221971"/>
            <a:ext cx="10851448" cy="4530243"/>
          </a:xfrm>
        </p:spPr>
        <p:txBody>
          <a:bodyPr>
            <a:normAutofit lnSpcReduction="10000"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800" dirty="0">
                <a:ea typeface="Mongolian Baiti" panose="03000500000000000000" pitchFamily="66" charset="0"/>
              </a:rPr>
              <a:t>Określone przez wnioskodawcę i zaakceptowane przez KOP wskaźniki realizacji zadań </a:t>
            </a:r>
            <a:r>
              <a:rPr lang="pl-PL" altLang="pl-PL" sz="1800" b="1" dirty="0">
                <a:ea typeface="Mongolian Baiti" panose="03000500000000000000" pitchFamily="66" charset="0"/>
              </a:rPr>
              <a:t>wyszczególnione </a:t>
            </a:r>
            <a:br>
              <a:rPr lang="pl-PL" altLang="pl-PL" sz="1800" b="1" dirty="0">
                <a:ea typeface="Mongolian Baiti" panose="03000500000000000000" pitchFamily="66" charset="0"/>
              </a:rPr>
            </a:br>
            <a:r>
              <a:rPr lang="pl-PL" altLang="pl-PL" sz="1800" b="1" dirty="0">
                <a:ea typeface="Mongolian Baiti" panose="03000500000000000000" pitchFamily="66" charset="0"/>
              </a:rPr>
              <a:t>są w </a:t>
            </a:r>
            <a:r>
              <a:rPr lang="pl-PL" altLang="pl-PL" sz="1800" b="1" i="1" dirty="0">
                <a:ea typeface="Mongolian Baiti" panose="03000500000000000000" pitchFamily="66" charset="0"/>
              </a:rPr>
              <a:t>Umowie o dofinansowanie projektu</a:t>
            </a:r>
            <a:r>
              <a:rPr lang="pl-PL" altLang="pl-PL" sz="1800" b="1" dirty="0">
                <a:ea typeface="Mongolian Baiti" panose="03000500000000000000" pitchFamily="66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800" dirty="0" smtClean="0">
                <a:ea typeface="Mongolian Baiti" panose="03000500000000000000" pitchFamily="66" charset="0"/>
              </a:rPr>
              <a:t>W </a:t>
            </a:r>
            <a:r>
              <a:rPr lang="pl-PL" altLang="pl-PL" sz="1800" dirty="0">
                <a:ea typeface="Mongolian Baiti" panose="03000500000000000000" pitchFamily="66" charset="0"/>
              </a:rPr>
              <a:t>przypadku kwot ryczałtowych – weryfikacja wydatków polega na sprawdzeniu czy działania zadeklarowane przez beneficjenta zostały zrealizowane i określone w umowie o dofinansowanie, a wskaźniki produktu lub rezultatu osiągnięte.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800" dirty="0">
                <a:ea typeface="Mongolian Baiti" panose="03000500000000000000" pitchFamily="66" charset="0"/>
              </a:rPr>
              <a:t>IP RPO będąca stroną umowy może weryfikować realizację działań i osiągnięcie wskaźników produktu lub rezultatu w ramach projektu podczas kontroli na miejscu lub wizyty monitoringowej.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1800" dirty="0">
                <a:ea typeface="Mongolian Baiti" panose="03000500000000000000" pitchFamily="66" charset="0"/>
              </a:rPr>
              <a:t>W zakresie nieuregulowanym stosuje się zapisy podrozdziału 6.6 </a:t>
            </a:r>
            <a:r>
              <a:rPr lang="pl-PL" altLang="pl-PL" sz="1800" i="1" dirty="0">
                <a:ea typeface="Mongolian Baiti" panose="03000500000000000000" pitchFamily="66" charset="0"/>
              </a:rPr>
              <a:t>Wytycznych w zakresie kwalifikowalności wydatków w ramach Europejskiego Funduszu Rozwoju Regionalnego, Europejskiego Funduszu Społecznego oraz Funduszu Spójności na lata 2014-2020.</a:t>
            </a:r>
          </a:p>
        </p:txBody>
      </p:sp>
    </p:spTree>
    <p:extLst>
      <p:ext uri="{BB962C8B-B14F-4D97-AF65-F5344CB8AC3E}">
        <p14:creationId xmlns:p14="http://schemas.microsoft.com/office/powerpoint/2010/main" val="3000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7DBB30-8955-43E3-83B8-EFCE99FC4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38" y="358313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l-PL" altLang="pl-PL" b="1" dirty="0">
                <a:latin typeface="+mn-lt"/>
                <a:ea typeface="Mongolian Baiti" panose="03000500000000000000" pitchFamily="66" charset="0"/>
              </a:rPr>
              <a:t>Kwoty ryczałtowe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5C4EB3-3970-438D-B472-F19EC8713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38" y="1438103"/>
            <a:ext cx="10915243" cy="4016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altLang="pl-PL" dirty="0">
                <a:ea typeface="Mongolian Baiti" panose="03000500000000000000" pitchFamily="66" charset="0"/>
              </a:rPr>
              <a:t>Przykładowe dokumenty, będące podstawą oceny realizacji zadań to: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dirty="0" smtClean="0">
                <a:ea typeface="Mongolian Baiti" panose="03000500000000000000" pitchFamily="66" charset="0"/>
              </a:rPr>
              <a:t> lista </a:t>
            </a:r>
            <a:r>
              <a:rPr lang="pl-PL" altLang="pl-PL" dirty="0">
                <a:ea typeface="Mongolian Baiti" panose="03000500000000000000" pitchFamily="66" charset="0"/>
              </a:rPr>
              <a:t>obecności uczestników/uczestniczek projektu na szkoleniu/spotkaniu lub innej formie wsparcia realizowanej w ramach projektu;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dirty="0" smtClean="0">
                <a:ea typeface="Mongolian Baiti" panose="03000500000000000000" pitchFamily="66" charset="0"/>
              </a:rPr>
              <a:t> dzienniki </a:t>
            </a:r>
            <a:r>
              <a:rPr lang="pl-PL" altLang="pl-PL" dirty="0">
                <a:ea typeface="Mongolian Baiti" panose="03000500000000000000" pitchFamily="66" charset="0"/>
              </a:rPr>
              <a:t>zajęć prowadzonych w projekcie;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dirty="0" smtClean="0">
                <a:ea typeface="Mongolian Baiti" panose="03000500000000000000" pitchFamily="66" charset="0"/>
              </a:rPr>
              <a:t> dokumentacja </a:t>
            </a:r>
            <a:r>
              <a:rPr lang="pl-PL" altLang="pl-PL" dirty="0">
                <a:ea typeface="Mongolian Baiti" panose="03000500000000000000" pitchFamily="66" charset="0"/>
              </a:rPr>
              <a:t>zdjęciowa;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dirty="0" smtClean="0">
                <a:ea typeface="Mongolian Baiti" panose="03000500000000000000" pitchFamily="66" charset="0"/>
              </a:rPr>
              <a:t> analizy </a:t>
            </a:r>
            <a:r>
              <a:rPr lang="pl-PL" altLang="pl-PL" dirty="0">
                <a:ea typeface="Mongolian Baiti" panose="03000500000000000000" pitchFamily="66" charset="0"/>
              </a:rPr>
              <a:t>i raporty wytworzone w ramach projektu;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dirty="0" smtClean="0">
                <a:ea typeface="Mongolian Baiti" panose="03000500000000000000" pitchFamily="66" charset="0"/>
              </a:rPr>
              <a:t> certyfikaty</a:t>
            </a:r>
            <a:r>
              <a:rPr lang="pl-PL" altLang="pl-PL" dirty="0">
                <a:ea typeface="Mongolian Baiti" panose="03000500000000000000" pitchFamily="66" charset="0"/>
              </a:rPr>
              <a:t>.</a:t>
            </a:r>
            <a:endParaRPr lang="pl-PL" altLang="pl-PL" u="sng" dirty="0">
              <a:ea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39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0964311-A9EB-4343-AB48-FF970F04C4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8090373"/>
              </p:ext>
            </p:extLst>
          </p:nvPr>
        </p:nvGraphicFramePr>
        <p:xfrm>
          <a:off x="365241" y="1169207"/>
          <a:ext cx="10590934" cy="4123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3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7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6818">
                <a:tc gridSpan="2"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/>
                        <a:t>3. </a:t>
                      </a:r>
                      <a:r>
                        <a:rPr lang="pl-PL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Zgodność z warunkami realizacji wsparcia</a:t>
                      </a:r>
                      <a:endParaRPr lang="pl-PL" sz="1600" b="1" dirty="0"/>
                    </a:p>
                  </a:txBody>
                  <a:tcPr marT="45715" marB="45715"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14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0000"/>
                        </a:lnSpc>
                        <a:buNone/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Pytania z listy sprawdzającej</a:t>
                      </a:r>
                    </a:p>
                  </a:txBody>
                  <a:tcPr marT="45743" marB="4574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Wskazówki</a:t>
                      </a:r>
                    </a:p>
                  </a:txBody>
                  <a:tcPr marT="45743" marB="45743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9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- 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 wniosek został sporządzony zgodnie </a:t>
                      </a:r>
                      <a:b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uwarunkowaniami realizacji wsparcia określonymi we właściwych wytycznych obszarowych oraz z zasadami realizacji wsparcia wskazanymi przez IOK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części 5.3 </a:t>
                      </a:r>
                      <a:r>
                        <a:rPr lang="pl-PL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Regulaminu konkursu 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(np. zasady realizacji danej formy wsparcia)?</a:t>
                      </a:r>
                      <a:endParaRPr lang="pl-PL" sz="1600" dirty="0"/>
                    </a:p>
                  </a:txBody>
                  <a:tcPr marT="45679" marB="45679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Zgodność z </a:t>
                      </a:r>
                      <a:r>
                        <a:rPr lang="pl-PL" sz="16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Regulaminem konkursu</a:t>
                      </a:r>
                      <a:r>
                        <a:rPr lang="pl-PL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w tym z obligatoryjnymi warunkami realizacji wsparcia określonymi </a:t>
                      </a:r>
                      <a:r>
                        <a:rPr lang="pl-PL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części 5.3 </a:t>
                      </a:r>
                      <a:r>
                        <a:rPr lang="pl-PL" sz="16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Regulaminu konkursu</a:t>
                      </a:r>
                      <a:r>
                        <a:rPr lang="pl-PL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T="45679" marB="4567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59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0964311-A9EB-4343-AB48-FF970F04C4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151026"/>
              </p:ext>
            </p:extLst>
          </p:nvPr>
        </p:nvGraphicFramePr>
        <p:xfrm>
          <a:off x="398491" y="1061143"/>
          <a:ext cx="10432993" cy="4360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365">
                <a:tc gridSpan="2"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/>
                        <a:t>4. Spójność i kompletność</a:t>
                      </a:r>
                      <a:r>
                        <a:rPr lang="pl-PL" sz="1800" b="1" kern="1200" baseline="0" dirty="0" smtClean="0"/>
                        <a:t> </a:t>
                      </a:r>
                      <a:r>
                        <a:rPr lang="pl-PL" sz="1800" b="1" kern="1200" dirty="0" smtClean="0"/>
                        <a:t>zapisów</a:t>
                      </a:r>
                      <a:endParaRPr lang="pl-PL" sz="1600" b="1" dirty="0"/>
                    </a:p>
                  </a:txBody>
                  <a:tcPr marT="45715" marB="45715"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68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0000"/>
                        </a:lnSpc>
                        <a:buNone/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Pytania z listy sprawdzającej</a:t>
                      </a:r>
                    </a:p>
                  </a:txBody>
                  <a:tcPr marT="45743" marB="4574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Wskazówki</a:t>
                      </a:r>
                    </a:p>
                  </a:txBody>
                  <a:tcPr marT="45743" marB="45743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5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- 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 wniosek jest spójny i kompletny </a:t>
                      </a:r>
                      <a:b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odniesieniu do dokonanej oceny?</a:t>
                      </a:r>
                      <a:endParaRPr lang="pl-PL" sz="1600" dirty="0"/>
                    </a:p>
                  </a:txBody>
                  <a:tcPr marT="45683" marB="45683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600" kern="1200" baseline="0" dirty="0"/>
                        <a:t>Zapisy we wniosku muszą być spójne.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600" kern="1200" baseline="0" dirty="0"/>
                        <a:t>Opis zadań musi mieć przełożenie na wykazane koszty, wskaźniki oraz grupę docelową.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600" kern="1200" baseline="0" dirty="0"/>
                        <a:t>Muszą zostać przedstawione wszystkie niezbędne informacje, które pozwolą prawidłowo ocenić wniosek.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600" kern="1200" baseline="0" dirty="0"/>
                        <a:t>Nie mogą pojawiać się rozbieżne informacje.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600" kern="1200" baseline="0" dirty="0"/>
                        <a:t>Kompletność wniosku rozumiana jest jako prawidłowe wypełnienie wymaganych pól oraz przedstawienia niezbędnych (zgodnych z obowiązującym</a:t>
                      </a:r>
                      <a:r>
                        <a:rPr lang="pl-PL" sz="1600" i="1" kern="1200" baseline="0" dirty="0"/>
                        <a:t> Regulaminem konkursu </a:t>
                      </a:r>
                      <a:r>
                        <a:rPr lang="pl-PL" sz="1600" kern="1200" baseline="0" dirty="0"/>
                        <a:t>oraz </a:t>
                      </a:r>
                      <a:r>
                        <a:rPr lang="pl-PL" sz="1600" i="1" kern="1200" baseline="0" dirty="0"/>
                        <a:t>Instrukcją wypełniania wniosku…) </a:t>
                      </a:r>
                      <a:r>
                        <a:rPr lang="pl-PL" sz="1600" kern="1200" baseline="0" dirty="0"/>
                        <a:t>w danej części wniosku informacji.</a:t>
                      </a:r>
                    </a:p>
                  </a:txBody>
                  <a:tcPr marT="45683" marB="4568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08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6177AD-117D-4D30-919F-DC5BD5408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90" y="326231"/>
            <a:ext cx="6570200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pl-PL" altLang="pl-PL" b="1" dirty="0">
                <a:latin typeface="+mn-lt"/>
                <a:ea typeface="Mongolian Baiti" panose="03000500000000000000" pitchFamily="66" charset="0"/>
              </a:rPr>
              <a:t>Ocena wniosków w ramach konkursu nr RPZP.08.03.00-IP.02-32-K34/18 </a:t>
            </a:r>
            <a:r>
              <a:rPr lang="pl-PL" altLang="pl-PL" dirty="0">
                <a:ea typeface="Mongolian Baiti" panose="03000500000000000000" pitchFamily="66" charset="0"/>
              </a:rPr>
              <a:t/>
            </a:r>
            <a:br>
              <a:rPr lang="pl-PL" altLang="pl-PL" dirty="0">
                <a:ea typeface="Mongolian Baiti" panose="03000500000000000000" pitchFamily="66" charset="0"/>
              </a:rPr>
            </a:br>
            <a:endParaRPr lang="pl-PL" altLang="pl-PL" dirty="0">
              <a:ea typeface="Mongolian Baiti" panose="03000500000000000000" pitchFamily="66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60CD59-71BF-43A0-ABBA-449B81BD1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813" y="1844675"/>
            <a:ext cx="11349037" cy="4351338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pl-PL" dirty="0"/>
          </a:p>
          <a:p>
            <a:pPr>
              <a:buFont typeface="Arial" charset="0"/>
              <a:buNone/>
              <a:defRPr/>
            </a:pPr>
            <a:endParaRPr lang="pl-PL" dirty="0"/>
          </a:p>
        </p:txBody>
      </p:sp>
      <p:sp>
        <p:nvSpPr>
          <p:cNvPr id="27652" name="pole tekstowe 26">
            <a:extLst>
              <a:ext uri="{FF2B5EF4-FFF2-40B4-BE49-F238E27FC236}">
                <a16:creationId xmlns:a16="http://schemas.microsoft.com/office/drawing/2014/main" id="{74ACC9E4-725F-4443-9178-36A230EA3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3" y="1687513"/>
            <a:ext cx="11349037" cy="17541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285750" indent="-285750" algn="just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pl-PL" altLang="pl-PL" sz="1800" dirty="0">
                <a:latin typeface="+mn-lt"/>
              </a:rPr>
              <a:t>Czas trwania oceny dokumentacji aplikacyjnej nie powinien przekroczyć </a:t>
            </a:r>
            <a:r>
              <a:rPr lang="pl-PL" altLang="pl-PL" sz="1800" b="1" dirty="0">
                <a:latin typeface="+mn-lt"/>
              </a:rPr>
              <a:t>90 dni.</a:t>
            </a:r>
            <a:endParaRPr lang="pl-PL" altLang="pl-PL" sz="1800" dirty="0">
              <a:latin typeface="+mn-lt"/>
            </a:endParaRPr>
          </a:p>
          <a:p>
            <a:pPr marL="285750" indent="-285750" algn="just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pl-PL" altLang="pl-PL" sz="1800" dirty="0">
                <a:latin typeface="+mn-lt"/>
              </a:rPr>
              <a:t>Orientacyjny termin rozstrzygnięcia konkursu – do</a:t>
            </a:r>
            <a:r>
              <a:rPr lang="pl-PL" altLang="pl-PL" sz="1800" b="1" dirty="0">
                <a:latin typeface="+mn-lt"/>
              </a:rPr>
              <a:t> 03.07.2018 </a:t>
            </a:r>
            <a:r>
              <a:rPr lang="pl-PL" altLang="pl-PL" sz="1800" b="1" dirty="0" smtClean="0">
                <a:latin typeface="+mn-lt"/>
              </a:rPr>
              <a:t>r.</a:t>
            </a:r>
          </a:p>
          <a:p>
            <a:pPr marL="285750" indent="-285750" algn="just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pl-PL" altLang="pl-PL" sz="1800" dirty="0" smtClean="0">
                <a:latin typeface="+mn-lt"/>
              </a:rPr>
              <a:t>W </a:t>
            </a:r>
            <a:r>
              <a:rPr lang="pl-PL" altLang="pl-PL" sz="1800" dirty="0">
                <a:latin typeface="+mn-lt"/>
              </a:rPr>
              <a:t>wyjątkowych przypadkach ocena może zostać wydłużona o kolejne </a:t>
            </a:r>
            <a:r>
              <a:rPr lang="pl-PL" altLang="pl-PL" sz="1800" b="1" dirty="0">
                <a:latin typeface="+mn-lt"/>
              </a:rPr>
              <a:t>90 dni</a:t>
            </a:r>
            <a:r>
              <a:rPr lang="pl-PL" altLang="pl-PL" sz="1800" dirty="0">
                <a:latin typeface="+mn-lt"/>
              </a:rPr>
              <a:t>.</a:t>
            </a:r>
          </a:p>
          <a:p>
            <a:pPr marL="285750" indent="-285750" algn="just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pl-PL" altLang="pl-PL" sz="1800" b="1" dirty="0">
              <a:latin typeface="+mn-lt"/>
            </a:endParaRPr>
          </a:p>
        </p:txBody>
      </p:sp>
      <p:grpSp>
        <p:nvGrpSpPr>
          <p:cNvPr id="21509" name="Grupa 5">
            <a:extLst>
              <a:ext uri="{FF2B5EF4-FFF2-40B4-BE49-F238E27FC236}">
                <a16:creationId xmlns:a16="http://schemas.microsoft.com/office/drawing/2014/main" id="{C9D6139F-7C80-4CA6-BCAC-3AC4D34242DA}"/>
              </a:ext>
            </a:extLst>
          </p:cNvPr>
          <p:cNvGrpSpPr>
            <a:grpSpLocks/>
          </p:cNvGrpSpPr>
          <p:nvPr/>
        </p:nvGrpSpPr>
        <p:grpSpPr bwMode="auto">
          <a:xfrm>
            <a:off x="595313" y="3381375"/>
            <a:ext cx="7170738" cy="2395538"/>
            <a:chOff x="1711789" y="3107771"/>
            <a:chExt cx="7149058" cy="2625765"/>
          </a:xfrm>
        </p:grpSpPr>
        <p:grpSp>
          <p:nvGrpSpPr>
            <p:cNvPr id="7" name="Grupa 4">
              <a:extLst>
                <a:ext uri="{FF2B5EF4-FFF2-40B4-BE49-F238E27FC236}">
                  <a16:creationId xmlns:a16="http://schemas.microsoft.com/office/drawing/2014/main" id="{C0D823FC-A7F6-42DD-9E66-0ADCFD8BFA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1789" y="3107771"/>
              <a:ext cx="7149058" cy="2625765"/>
              <a:chOff x="193168" y="3444240"/>
              <a:chExt cx="5965339" cy="2238434"/>
            </a:xfrm>
            <a:solidFill>
              <a:schemeClr val="accent1"/>
            </a:solidFill>
          </p:grpSpPr>
          <p:sp>
            <p:nvSpPr>
              <p:cNvPr id="4" name="Prostokąt 3">
                <a:extLst>
                  <a:ext uri="{FF2B5EF4-FFF2-40B4-BE49-F238E27FC236}">
                    <a16:creationId xmlns:a16="http://schemas.microsoft.com/office/drawing/2014/main" id="{C3207492-AEA9-4C69-9E32-D437594CE349}"/>
                  </a:ext>
                </a:extLst>
              </p:cNvPr>
              <p:cNvSpPr/>
              <p:nvPr/>
            </p:nvSpPr>
            <p:spPr>
              <a:xfrm>
                <a:off x="193168" y="3444240"/>
                <a:ext cx="1772311" cy="2238433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2400" b="1" dirty="0">
                    <a:solidFill>
                      <a:schemeClr val="bg1"/>
                    </a:solidFill>
                  </a:rPr>
                  <a:t>OCENA </a:t>
                </a:r>
                <a:r>
                  <a:rPr lang="pl-PL" sz="2400" b="1" dirty="0" smtClean="0">
                    <a:solidFill>
                      <a:schemeClr val="bg1"/>
                    </a:solidFill>
                  </a:rPr>
                  <a:t>WARUNKÓW FORMALNYCH</a:t>
                </a:r>
                <a:endParaRPr lang="pl-PL" sz="2400" b="1" dirty="0">
                  <a:solidFill>
                    <a:schemeClr val="bg1"/>
                  </a:solidFill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2400" dirty="0">
                    <a:solidFill>
                      <a:schemeClr val="bg1"/>
                    </a:solidFill>
                  </a:rPr>
                  <a:t>do 14 dni</a:t>
                </a:r>
              </a:p>
            </p:txBody>
          </p:sp>
          <p:sp>
            <p:nvSpPr>
              <p:cNvPr id="10" name="Prostokąt 9">
                <a:extLst>
                  <a:ext uri="{FF2B5EF4-FFF2-40B4-BE49-F238E27FC236}">
                    <a16:creationId xmlns:a16="http://schemas.microsoft.com/office/drawing/2014/main" id="{48CC8AB7-F14E-44DB-B647-2D21AE6159ED}"/>
                  </a:ext>
                </a:extLst>
              </p:cNvPr>
              <p:cNvSpPr/>
              <p:nvPr/>
            </p:nvSpPr>
            <p:spPr>
              <a:xfrm>
                <a:off x="2543637" y="3444240"/>
                <a:ext cx="3614870" cy="2238434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l-PL" sz="2400" b="1" dirty="0">
                    <a:solidFill>
                      <a:schemeClr val="bg1"/>
                    </a:solidFill>
                  </a:rPr>
                  <a:t>FAZA I</a:t>
                </a:r>
              </a:p>
              <a:p>
                <a:pPr marL="342900" indent="-342900" algn="just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AutoNum type="arabicPeriod"/>
                  <a:defRPr/>
                </a:pPr>
                <a:r>
                  <a:rPr lang="pl-PL" dirty="0">
                    <a:solidFill>
                      <a:schemeClr val="bg1"/>
                    </a:solidFill>
                  </a:rPr>
                  <a:t>KRYTERIA DOPUSZCZALNOŚCI</a:t>
                </a:r>
              </a:p>
              <a:p>
                <a:pPr marL="342900" indent="-342900" algn="just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AutoNum type="arabicPeriod"/>
                  <a:defRPr/>
                </a:pPr>
                <a:r>
                  <a:rPr lang="pl-PL" dirty="0">
                    <a:solidFill>
                      <a:schemeClr val="bg1"/>
                    </a:solidFill>
                  </a:rPr>
                  <a:t>KRYTERIA WYKONALNOŚCI</a:t>
                </a:r>
              </a:p>
              <a:p>
                <a:pPr marL="342900" indent="-342900" algn="just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AutoNum type="arabicPeriod"/>
                  <a:defRPr/>
                </a:pPr>
                <a:r>
                  <a:rPr lang="pl-PL" dirty="0">
                    <a:solidFill>
                      <a:schemeClr val="bg1"/>
                    </a:solidFill>
                  </a:rPr>
                  <a:t>KRYTERIA </a:t>
                </a:r>
                <a:r>
                  <a:rPr lang="pl-PL" dirty="0" smtClean="0">
                    <a:solidFill>
                      <a:schemeClr val="bg1"/>
                    </a:solidFill>
                  </a:rPr>
                  <a:t>JAKOŚCI</a:t>
                </a:r>
              </a:p>
              <a:p>
                <a:pPr marL="342900" indent="-342900" algn="just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AutoNum type="arabicPeriod"/>
                  <a:defRPr/>
                </a:pPr>
                <a:r>
                  <a:rPr lang="pl-PL" dirty="0">
                    <a:solidFill>
                      <a:schemeClr val="bg1"/>
                    </a:solidFill>
                  </a:rPr>
                  <a:t>KRYTERIA PREMIUJĄCE</a:t>
                </a:r>
              </a:p>
              <a:p>
                <a:pPr marL="342900" indent="-342900" algn="just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AutoNum type="arabicPeriod"/>
                  <a:defRPr/>
                </a:pPr>
                <a:r>
                  <a:rPr lang="pl-PL" dirty="0" smtClean="0">
                    <a:solidFill>
                      <a:schemeClr val="bg1"/>
                    </a:solidFill>
                  </a:rPr>
                  <a:t>KRYTERIA </a:t>
                </a:r>
                <a:r>
                  <a:rPr lang="pl-PL" dirty="0">
                    <a:solidFill>
                      <a:schemeClr val="bg1"/>
                    </a:solidFill>
                  </a:rPr>
                  <a:t>ADMINISTRACYJNOŚCI</a:t>
                </a:r>
              </a:p>
              <a:p>
                <a:pPr marL="342900" indent="-342900" algn="just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AutoNum type="arabicPeriod"/>
                  <a:defRPr/>
                </a:pPr>
                <a:r>
                  <a:rPr lang="pl-PL" dirty="0">
                    <a:solidFill>
                      <a:schemeClr val="bg1"/>
                    </a:solidFill>
                  </a:rPr>
                  <a:t>OMYŁKI PISARSKIE</a:t>
                </a:r>
              </a:p>
            </p:txBody>
          </p:sp>
        </p:grpSp>
        <p:sp>
          <p:nvSpPr>
            <p:cNvPr id="5" name="Strzałka w prawo 4">
              <a:extLst>
                <a:ext uri="{FF2B5EF4-FFF2-40B4-BE49-F238E27FC236}">
                  <a16:creationId xmlns:a16="http://schemas.microsoft.com/office/drawing/2014/main" id="{43AA4149-6544-4CE9-B1CA-9777BFE93BBC}"/>
                </a:ext>
              </a:extLst>
            </p:cNvPr>
            <p:cNvSpPr/>
            <p:nvPr/>
          </p:nvSpPr>
          <p:spPr>
            <a:xfrm>
              <a:off x="3728149" y="4489386"/>
              <a:ext cx="800846" cy="351494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/>
            </a:p>
          </p:txBody>
        </p:sp>
      </p:grpSp>
      <p:sp>
        <p:nvSpPr>
          <p:cNvPr id="11" name="Strzałka w prawo 10">
            <a:extLst>
              <a:ext uri="{FF2B5EF4-FFF2-40B4-BE49-F238E27FC236}">
                <a16:creationId xmlns:a16="http://schemas.microsoft.com/office/drawing/2014/main" id="{557ADCC1-C359-4DAD-9570-F38A9EBF132B}"/>
              </a:ext>
            </a:extLst>
          </p:cNvPr>
          <p:cNvSpPr/>
          <p:nvPr/>
        </p:nvSpPr>
        <p:spPr>
          <a:xfrm>
            <a:off x="7798205" y="4658519"/>
            <a:ext cx="803275" cy="320675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E3342A2B-3885-4FEF-9A6D-C65B4099F784}"/>
              </a:ext>
            </a:extLst>
          </p:cNvPr>
          <p:cNvSpPr/>
          <p:nvPr/>
        </p:nvSpPr>
        <p:spPr bwMode="auto">
          <a:xfrm>
            <a:off x="8628063" y="3425305"/>
            <a:ext cx="2136775" cy="23955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l-PL" sz="2400" b="1" dirty="0">
                <a:solidFill>
                  <a:schemeClr val="bg1"/>
                </a:solidFill>
              </a:rPr>
              <a:t>FAZA II         </a:t>
            </a:r>
            <a:r>
              <a:rPr lang="pl-PL" altLang="pl-PL" sz="2400" dirty="0">
                <a:solidFill>
                  <a:schemeClr val="bg1"/>
                </a:solidFill>
                <a:latin typeface="Calibri" panose="020F0502020204030204" pitchFamily="34" charset="0"/>
                <a:ea typeface="Mongolian Baiti" panose="03000500000000000000" pitchFamily="66" charset="0"/>
                <a:cs typeface="Mongolian Baiti" panose="03000500000000000000" pitchFamily="66" charset="0"/>
              </a:rPr>
              <a:t>Kryteria jakości oceniane przez IP ZIT</a:t>
            </a:r>
            <a:endParaRPr lang="pl-PL" altLang="pl-PL" sz="2400" dirty="0">
              <a:solidFill>
                <a:schemeClr val="bg1"/>
              </a:solidFill>
              <a:latin typeface="Calibri" panose="020F0502020204030204" pitchFamily="34" charset="0"/>
              <a:ea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13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latin typeface="+mn-lt"/>
              </a:rPr>
              <a:t>Uwaga!</a:t>
            </a:r>
            <a:endParaRPr lang="pl-PL" sz="2800" b="1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pl-PL" sz="2800" dirty="0" smtClean="0"/>
          </a:p>
          <a:p>
            <a:pPr algn="ctr"/>
            <a:endParaRPr lang="pl-PL" sz="2800" dirty="0"/>
          </a:p>
          <a:p>
            <a:pPr algn="ctr"/>
            <a:r>
              <a:rPr lang="pl-PL" sz="2800" dirty="0" smtClean="0"/>
              <a:t>W ramach każdego z kryteriów administracyjności, w </a:t>
            </a:r>
            <a:r>
              <a:rPr lang="pl-PL" sz="2800" i="1" dirty="0" smtClean="0"/>
              <a:t>Regulaminie konkursu</a:t>
            </a:r>
            <a:r>
              <a:rPr lang="pl-PL" sz="2800" dirty="0" smtClean="0"/>
              <a:t> podano, w jakim konkretnie zakresie może wniosek może zostać poprawiony/uzupełniony.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11725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0964311-A9EB-4343-AB48-FF970F04C4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8754617"/>
              </p:ext>
            </p:extLst>
          </p:nvPr>
        </p:nvGraphicFramePr>
        <p:xfrm>
          <a:off x="290426" y="1077768"/>
          <a:ext cx="10699000" cy="4529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2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6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784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solidFill>
                            <a:schemeClr val="bg1"/>
                          </a:solidFill>
                        </a:rPr>
                        <a:t>Oczywiste omyłki</a:t>
                      </a:r>
                      <a:endParaRPr lang="pl-PL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5" marB="45715"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49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0000"/>
                        </a:lnSpc>
                        <a:buNone/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Pytania z listy sprawdzającej</a:t>
                      </a:r>
                    </a:p>
                  </a:txBody>
                  <a:tcPr marT="45743" marB="45743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Wskazówki</a:t>
                      </a:r>
                    </a:p>
                  </a:txBody>
                  <a:tcPr marT="45743" marB="45743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25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Czy wniosek zawiera oczywiste omyłki (określone we właściwym Regulaminie konkursu)?</a:t>
                      </a:r>
                    </a:p>
                  </a:txBody>
                  <a:tcPr marT="45697" marB="4569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Oczywiste omyłki należy czytać w rozumieniu z art. 43 </a:t>
                      </a:r>
                      <a:r>
                        <a:rPr lang="pl-PL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ustawy z dnia 11 lipca 2014 r. </a:t>
                      </a:r>
                      <a:r>
                        <a:rPr lang="pl-PL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 zasadach </a:t>
                      </a:r>
                      <a:r>
                        <a:rPr lang="pl-PL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realizacji programów w zakresie polityki spójności finansowanych w perspektywie finansowej 2014–2020;</a:t>
                      </a:r>
                    </a:p>
                    <a:p>
                      <a:pPr algn="just"/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Poprawy/uzupełnienia wniosku o dofinansowanie można dokonać jednokrotnie </a:t>
                      </a:r>
                      <a:b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terminie </a:t>
                      </a: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dni 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liczonych od dnia następującego po dniu wysłania wezwania (poprzez pocztę elektroniczną). Dokonanie uzupełnień lub poprawek wiąże się </a:t>
                      </a:r>
                      <a:b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koniecznością ponownej publikacji wniosku w LSI2014 oraz dostarczenia do IOK </a:t>
                      </a:r>
                      <a:r>
                        <a:rPr lang="pl-PL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Oświadczenia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wprowadzeniu uzupełnień/poprawy dokumentacji aplikacyjnej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Wskazany termin obejmuje zatem ponowną publikację skorygowanego wniosku oraz </a:t>
                      </a: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wpływ 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WUP w Szczecinie </a:t>
                      </a:r>
                      <a:r>
                        <a:rPr lang="pl-PL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Oświadczenia (za datę złożenia uznaje się datę wpływu do kancelarii WUP);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just"/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Poprawienie we wniosku o dofinansowanie oczywistej omyłki nie może prowadzić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jego istotnej modyfikacji.</a:t>
                      </a:r>
                    </a:p>
                  </a:txBody>
                  <a:tcPr marT="45697" marB="4569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86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CEC950-491A-4AF3-B491-E86D03707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37" y="549506"/>
            <a:ext cx="11349037" cy="500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b="1" dirty="0">
                <a:solidFill>
                  <a:srgbClr val="FF0000"/>
                </a:solidFill>
                <a:latin typeface="+mn-lt"/>
              </a:rPr>
              <a:t>Stanowisko to nie negocjacje!</a:t>
            </a:r>
            <a:endParaRPr lang="pl-PL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0FB080-5411-42D1-A3A7-2DDA512B5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39" y="1230284"/>
            <a:ext cx="10709938" cy="4538749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pl-PL" altLang="pl-PL" sz="1700" dirty="0">
                <a:ea typeface="Mongolian Baiti" panose="03000500000000000000" pitchFamily="66" charset="0"/>
              </a:rPr>
              <a:t>Podczas wnoszenia przez Wnioskodawców ewentualnych poprawek do projektu, szczególnie istotny jest fakt, że przekazane przez Instytucję Pośredniczącą (WUP w Szczecinie) </a:t>
            </a:r>
            <a:r>
              <a:rPr lang="pl-PL" altLang="pl-PL" sz="1700" i="1" dirty="0" smtClean="0">
                <a:ea typeface="Mongolian Baiti" panose="03000500000000000000" pitchFamily="66" charset="0"/>
              </a:rPr>
              <a:t>Stanowisko WUP </a:t>
            </a:r>
            <a:r>
              <a:rPr lang="pl-PL" altLang="pl-PL" sz="1700" dirty="0" smtClean="0">
                <a:ea typeface="Mongolian Baiti" panose="03000500000000000000" pitchFamily="66" charset="0"/>
              </a:rPr>
              <a:t>to </a:t>
            </a:r>
            <a:r>
              <a:rPr lang="pl-PL" altLang="pl-PL" sz="1700" dirty="0">
                <a:ea typeface="Mongolian Baiti" panose="03000500000000000000" pitchFamily="66" charset="0"/>
              </a:rPr>
              <a:t>nie negocjacje.</a:t>
            </a:r>
          </a:p>
          <a:p>
            <a:pPr algn="just">
              <a:lnSpc>
                <a:spcPct val="150000"/>
              </a:lnSpc>
            </a:pPr>
            <a:r>
              <a:rPr lang="pl-PL" altLang="pl-PL" sz="1700" dirty="0">
                <a:ea typeface="Mongolian Baiti" panose="03000500000000000000" pitchFamily="66" charset="0"/>
              </a:rPr>
              <a:t>Oznacza to, że Wnioskodawca musi uwzględnić </a:t>
            </a:r>
            <a:r>
              <a:rPr lang="pl-PL" altLang="pl-PL" sz="1700" b="1" dirty="0">
                <a:ea typeface="Mongolian Baiti" panose="03000500000000000000" pitchFamily="66" charset="0"/>
              </a:rPr>
              <a:t>wszystkie</a:t>
            </a:r>
            <a:r>
              <a:rPr lang="pl-PL" altLang="pl-PL" sz="1700" dirty="0">
                <a:ea typeface="Mongolian Baiti" panose="03000500000000000000" pitchFamily="66" charset="0"/>
              </a:rPr>
              <a:t> uwagi i zalecenia przekazane przez IP i nie może wnosić do nich żadnych swoich uwag bądź zmian.</a:t>
            </a:r>
          </a:p>
          <a:p>
            <a:pPr algn="just">
              <a:lnSpc>
                <a:spcPct val="150000"/>
              </a:lnSpc>
            </a:pPr>
            <a:r>
              <a:rPr lang="pl-PL" altLang="pl-PL" sz="1700" dirty="0">
                <a:ea typeface="Mongolian Baiti" panose="03000500000000000000" pitchFamily="66" charset="0"/>
              </a:rPr>
              <a:t>Ponowna weryfikacja wniosku rozpatrywana jest w tym zakresie zero-jedynkowo, a więc sprawdzane są wszystkie pozycje wskazane Wnioskodawcy do poprawy i muszą one odpowiadać w 100% zaleceniom przekazanym w stanowisku.</a:t>
            </a:r>
          </a:p>
          <a:p>
            <a:pPr algn="just">
              <a:lnSpc>
                <a:spcPct val="150000"/>
              </a:lnSpc>
            </a:pPr>
            <a:r>
              <a:rPr lang="pl-PL" altLang="pl-PL" sz="1700" dirty="0">
                <a:ea typeface="Mongolian Baiti" panose="03000500000000000000" pitchFamily="66" charset="0"/>
              </a:rPr>
              <a:t>Wnioskodawcy </a:t>
            </a:r>
            <a:r>
              <a:rPr lang="pl-PL" altLang="pl-PL" sz="1700" b="1" dirty="0">
                <a:ea typeface="Mongolian Baiti" panose="03000500000000000000" pitchFamily="66" charset="0"/>
              </a:rPr>
              <a:t>przysługuje prawo do, co do zasady, jednokrotnej poprawy/uzupełnienia </a:t>
            </a:r>
            <a:r>
              <a:rPr lang="pl-PL" altLang="pl-PL" sz="1700" dirty="0">
                <a:ea typeface="Mongolian Baiti" panose="03000500000000000000" pitchFamily="66" charset="0"/>
              </a:rPr>
              <a:t>złożonej dokumentacji. Dopuszcza się możliwość ponownego wezwania wnioskodawcy do poprawy/uzupełnienia wniosku jeżeli zmiany nie zostały wprowadzone kompleksowo i nie zapewniają spójności jego zapisów.</a:t>
            </a:r>
          </a:p>
          <a:p>
            <a:pPr algn="just">
              <a:lnSpc>
                <a:spcPct val="150000"/>
              </a:lnSpc>
            </a:pPr>
            <a:r>
              <a:rPr lang="pl-PL" altLang="pl-PL" sz="1700" b="1" dirty="0">
                <a:solidFill>
                  <a:srgbClr val="FF0000"/>
                </a:solidFill>
                <a:ea typeface="Mongolian Baiti" panose="03000500000000000000" pitchFamily="66" charset="0"/>
              </a:rPr>
              <a:t>UWAGA! </a:t>
            </a:r>
            <a:r>
              <a:rPr lang="pl-PL" altLang="pl-PL" sz="1700" dirty="0">
                <a:ea typeface="Mongolian Baiti" panose="03000500000000000000" pitchFamily="66" charset="0"/>
              </a:rPr>
              <a:t>Możliwość skierowania do powtórnej </a:t>
            </a:r>
            <a:r>
              <a:rPr lang="pl-PL" altLang="pl-PL" sz="1700" dirty="0" smtClean="0">
                <a:ea typeface="Mongolian Baiti" panose="03000500000000000000" pitchFamily="66" charset="0"/>
              </a:rPr>
              <a:t>korekty/uzupełnienia </a:t>
            </a:r>
            <a:r>
              <a:rPr lang="pl-PL" altLang="pl-PL" sz="1700" b="1" u="sng" dirty="0">
                <a:ea typeface="Mongolian Baiti" panose="03000500000000000000" pitchFamily="66" charset="0"/>
              </a:rPr>
              <a:t>nie oznacza możliwości negocjowania zapisów projektu.</a:t>
            </a:r>
          </a:p>
          <a:p>
            <a:pPr>
              <a:lnSpc>
                <a:spcPct val="150000"/>
              </a:lnSpc>
            </a:pPr>
            <a:endParaRPr lang="pl-PL" altLang="pl-PL" dirty="0">
              <a:ea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81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ytuł 1">
            <a:extLst>
              <a:ext uri="{FF2B5EF4-FFF2-40B4-BE49-F238E27FC236}">
                <a16:creationId xmlns:a16="http://schemas.microsoft.com/office/drawing/2014/main" id="{6F36987D-2121-436A-AA31-9DA78BCB3E38}"/>
              </a:ext>
            </a:extLst>
          </p:cNvPr>
          <p:cNvSpPr txBox="1">
            <a:spLocks/>
          </p:cNvSpPr>
          <p:nvPr/>
        </p:nvSpPr>
        <p:spPr bwMode="auto">
          <a:xfrm>
            <a:off x="326502" y="1518505"/>
            <a:ext cx="10733384" cy="323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6600" dirty="0" smtClean="0">
                <a:solidFill>
                  <a:srgbClr val="002060"/>
                </a:solidFill>
                <a:latin typeface="Calibri" panose="020F0502020204030204" pitchFamily="34" charset="0"/>
                <a:ea typeface="Mongolian Baiti" panose="03000500000000000000" pitchFamily="66" charset="0"/>
                <a:cs typeface="Mongolian Baiti" panose="03000500000000000000" pitchFamily="66" charset="0"/>
              </a:rPr>
              <a:t>II faza oceny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6600" dirty="0" smtClean="0">
                <a:solidFill>
                  <a:srgbClr val="002060"/>
                </a:solidFill>
                <a:latin typeface="Calibri" panose="020F0502020204030204" pitchFamily="34" charset="0"/>
                <a:ea typeface="Mongolian Baiti" panose="03000500000000000000" pitchFamily="66" charset="0"/>
                <a:cs typeface="Mongolian Baiti" panose="03000500000000000000" pitchFamily="66" charset="0"/>
              </a:rPr>
              <a:t>Kryteria jakości </a:t>
            </a:r>
            <a:r>
              <a:rPr lang="pl-PL" altLang="pl-PL" sz="6600" dirty="0">
                <a:solidFill>
                  <a:srgbClr val="002060"/>
                </a:solidFill>
                <a:latin typeface="Calibri" panose="020F0502020204030204" pitchFamily="34" charset="0"/>
                <a:ea typeface="Mongolian Baiti" panose="03000500000000000000" pitchFamily="66" charset="0"/>
                <a:cs typeface="Mongolian Baiti" panose="03000500000000000000" pitchFamily="66" charset="0"/>
              </a:rPr>
              <a:t>oceniane przez IP </a:t>
            </a:r>
            <a:r>
              <a:rPr lang="pl-PL" altLang="pl-PL" sz="6600" dirty="0" smtClean="0">
                <a:solidFill>
                  <a:srgbClr val="002060"/>
                </a:solidFill>
                <a:latin typeface="Calibri" panose="020F0502020204030204" pitchFamily="34" charset="0"/>
                <a:ea typeface="Mongolian Baiti" panose="03000500000000000000" pitchFamily="66" charset="0"/>
                <a:cs typeface="Mongolian Baiti" panose="03000500000000000000" pitchFamily="66" charset="0"/>
              </a:rPr>
              <a:t>ZIT</a:t>
            </a:r>
            <a:endParaRPr lang="pl-PL" altLang="pl-PL" sz="6600" dirty="0">
              <a:solidFill>
                <a:srgbClr val="002060"/>
              </a:solidFill>
              <a:latin typeface="Calibri" panose="020F0502020204030204" pitchFamily="34" charset="0"/>
              <a:ea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7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ytuł 1">
            <a:extLst>
              <a:ext uri="{FF2B5EF4-FFF2-40B4-BE49-F238E27FC236}">
                <a16:creationId xmlns:a16="http://schemas.microsoft.com/office/drawing/2014/main" id="{6F36987D-2121-436A-AA31-9DA78BCB3E38}"/>
              </a:ext>
            </a:extLst>
          </p:cNvPr>
          <p:cNvSpPr txBox="1">
            <a:spLocks/>
          </p:cNvSpPr>
          <p:nvPr/>
        </p:nvSpPr>
        <p:spPr bwMode="auto">
          <a:xfrm>
            <a:off x="-358564" y="202243"/>
            <a:ext cx="11869738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000" b="1" dirty="0" smtClean="0">
                <a:solidFill>
                  <a:srgbClr val="002060"/>
                </a:solidFill>
                <a:latin typeface="Calibri" panose="020F0502020204030204" pitchFamily="34" charset="0"/>
                <a:ea typeface="Mongolian Baiti" panose="03000500000000000000" pitchFamily="66" charset="0"/>
                <a:cs typeface="Mongolian Baiti" panose="03000500000000000000" pitchFamily="66" charset="0"/>
              </a:rPr>
              <a:t>LOKALIZACJA PROJEKTU</a:t>
            </a:r>
            <a:endParaRPr lang="pl-PL" altLang="pl-PL" sz="4000" b="1" dirty="0">
              <a:solidFill>
                <a:srgbClr val="002060"/>
              </a:solidFill>
              <a:latin typeface="Calibri" panose="020F0502020204030204" pitchFamily="34" charset="0"/>
              <a:ea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05913" y="1361637"/>
            <a:ext cx="10808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l-PL" dirty="0">
                <a:latin typeface="+mn-lt"/>
              </a:rPr>
              <a:t>Lokalizacja projektu oraz miejsce prowadzenia działalności gospodarczej przedsiębiorstwa (siedziba lub oddział) </a:t>
            </a:r>
            <a:r>
              <a:rPr lang="pl-PL" b="1" dirty="0">
                <a:latin typeface="+mn-lt"/>
              </a:rPr>
              <a:t>muszą znajdować się na obszarze Szczecińskiego Obszaru </a:t>
            </a:r>
            <a:r>
              <a:rPr lang="pl-PL" b="1" dirty="0" smtClean="0">
                <a:latin typeface="+mn-lt"/>
              </a:rPr>
              <a:t>Metropolitalnego</a:t>
            </a:r>
          </a:p>
          <a:p>
            <a:pPr lvl="0" algn="just"/>
            <a:endParaRPr lang="pl-PL" b="1" dirty="0">
              <a:latin typeface="+mn-lt"/>
            </a:endParaRPr>
          </a:p>
          <a:p>
            <a:pPr lvl="0" algn="ctr"/>
            <a:r>
              <a:rPr lang="pl-PL" b="1" u="sng" dirty="0" smtClean="0">
                <a:latin typeface="+mn-lt"/>
              </a:rPr>
              <a:t>Szczeciński Obszar Metropolitalny:</a:t>
            </a:r>
            <a:endParaRPr lang="pl-PL" b="1" u="sng" dirty="0">
              <a:latin typeface="+mn-lt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695958"/>
              </p:ext>
            </p:extLst>
          </p:nvPr>
        </p:nvGraphicFramePr>
        <p:xfrm>
          <a:off x="1926282" y="2687199"/>
          <a:ext cx="8000999" cy="2818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0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2616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2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pl-PL" sz="1900" spc="200" baseline="0" dirty="0" smtClean="0">
                          <a:latin typeface="+mn-lt"/>
                        </a:rPr>
                        <a:t>Miasto Szczecin</a:t>
                      </a:r>
                    </a:p>
                    <a:p>
                      <a:pPr marL="342900" indent="-342900">
                        <a:lnSpc>
                          <a:spcPct val="112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pl-PL" sz="1900" spc="200" baseline="0" dirty="0" smtClean="0">
                          <a:latin typeface="+mn-lt"/>
                        </a:rPr>
                        <a:t>Gmina Dobra Szczecińska</a:t>
                      </a:r>
                    </a:p>
                    <a:p>
                      <a:pPr marL="342900" indent="-342900">
                        <a:lnSpc>
                          <a:spcPct val="112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pl-PL" sz="1900" spc="200" baseline="0" dirty="0" smtClean="0">
                          <a:latin typeface="+mn-lt"/>
                        </a:rPr>
                        <a:t>Gmina Goleniów</a:t>
                      </a:r>
                    </a:p>
                    <a:p>
                      <a:pPr marL="342900" indent="-342900">
                        <a:lnSpc>
                          <a:spcPct val="112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pl-PL" sz="1900" spc="200" baseline="0" dirty="0" smtClean="0">
                          <a:latin typeface="+mn-lt"/>
                        </a:rPr>
                        <a:t>Gmina Gryfino </a:t>
                      </a:r>
                    </a:p>
                    <a:p>
                      <a:pPr marL="342900" indent="-342900">
                        <a:lnSpc>
                          <a:spcPct val="112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pl-PL" sz="1900" spc="200" baseline="0" dirty="0" smtClean="0">
                          <a:latin typeface="+mn-lt"/>
                        </a:rPr>
                        <a:t>Gmina Kobylanka</a:t>
                      </a:r>
                    </a:p>
                    <a:p>
                      <a:pPr marL="342900" indent="-342900">
                        <a:lnSpc>
                          <a:spcPct val="112000"/>
                        </a:lnSpc>
                        <a:buFont typeface="Wingdings" pitchFamily="2" charset="2"/>
                        <a:buChar char="ü"/>
                      </a:pPr>
                      <a:r>
                        <a:rPr lang="pl-PL" sz="1900" spc="200" baseline="0" dirty="0" smtClean="0">
                          <a:latin typeface="+mn-lt"/>
                        </a:rPr>
                        <a:t>Gmina Kołbaskowo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l-PL" sz="1900" spc="200" baseline="0" dirty="0" smtClean="0">
                          <a:latin typeface="+mn-lt"/>
                        </a:rPr>
                        <a:t>Gmina Nowe Warpno</a:t>
                      </a:r>
                    </a:p>
                    <a:p>
                      <a:pPr marL="342900" indent="-342900">
                        <a:lnSpc>
                          <a:spcPct val="112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pl-PL" sz="1900" spc="200" baseline="0" dirty="0" smtClean="0">
                          <a:latin typeface="+mn-lt"/>
                        </a:rPr>
                        <a:t>Gmina Police</a:t>
                      </a:r>
                    </a:p>
                    <a:p>
                      <a:pPr marL="342900" indent="-342900">
                        <a:lnSpc>
                          <a:spcPct val="112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pl-PL" sz="1900" spc="200" baseline="0" dirty="0" smtClean="0">
                          <a:latin typeface="+mn-lt"/>
                        </a:rPr>
                        <a:t>Gmina Stare Czarnowo</a:t>
                      </a:r>
                    </a:p>
                    <a:p>
                      <a:pPr marL="342900" indent="-342900">
                        <a:lnSpc>
                          <a:spcPct val="112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pl-PL" sz="1900" spc="200" baseline="0" dirty="0" smtClean="0">
                          <a:latin typeface="+mn-lt"/>
                        </a:rPr>
                        <a:t>Miasto Stargard</a:t>
                      </a:r>
                    </a:p>
                    <a:p>
                      <a:pPr marL="342900" indent="-342900">
                        <a:lnSpc>
                          <a:spcPct val="112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pl-PL" sz="1900" spc="200" baseline="0" dirty="0" smtClean="0">
                          <a:latin typeface="+mn-lt"/>
                        </a:rPr>
                        <a:t>Gmina Stargard</a:t>
                      </a:r>
                    </a:p>
                    <a:p>
                      <a:pPr marL="342900" indent="-342900">
                        <a:lnSpc>
                          <a:spcPct val="112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pl-PL" sz="1900" spc="200" baseline="0" dirty="0" smtClean="0">
                          <a:latin typeface="+mn-lt"/>
                        </a:rPr>
                        <a:t>Gmina Stepnica</a:t>
                      </a:r>
                    </a:p>
                    <a:p>
                      <a:pPr marL="342900" indent="-342900">
                        <a:lnSpc>
                          <a:spcPct val="112000"/>
                        </a:lnSpc>
                        <a:buFont typeface="Wingdings" pitchFamily="2" charset="2"/>
                        <a:buChar char="ü"/>
                      </a:pPr>
                      <a:r>
                        <a:rPr lang="pl-PL" sz="1900" spc="200" baseline="0" dirty="0" smtClean="0">
                          <a:latin typeface="+mn-lt"/>
                        </a:rPr>
                        <a:t>Miasto Świnoujście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33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368" y="274321"/>
            <a:ext cx="4598261" cy="5527964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6909553" y="2204759"/>
            <a:ext cx="2274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Szczeciński 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O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bszar 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M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etropolitalny</a:t>
            </a:r>
            <a:endParaRPr lang="pl-PL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68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ytuł 1">
            <a:extLst>
              <a:ext uri="{FF2B5EF4-FFF2-40B4-BE49-F238E27FC236}">
                <a16:creationId xmlns:a16="http://schemas.microsoft.com/office/drawing/2014/main" id="{6F36987D-2121-436A-AA31-9DA78BCB3E38}"/>
              </a:ext>
            </a:extLst>
          </p:cNvPr>
          <p:cNvSpPr txBox="1">
            <a:spLocks/>
          </p:cNvSpPr>
          <p:nvPr/>
        </p:nvSpPr>
        <p:spPr bwMode="auto">
          <a:xfrm>
            <a:off x="218925" y="1907189"/>
            <a:ext cx="11869738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l-PL" altLang="pl-PL" sz="8800" dirty="0">
              <a:solidFill>
                <a:srgbClr val="002060"/>
              </a:solidFill>
              <a:latin typeface="Calibri" panose="020F0502020204030204" pitchFamily="34" charset="0"/>
              <a:ea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10" y="375542"/>
            <a:ext cx="1085850" cy="115252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975" cy="6858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06413" y="1793875"/>
            <a:ext cx="3805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§"/>
              <a:defRPr/>
            </a:pPr>
            <a:endParaRPr lang="pl-PL" sz="1600" dirty="0" smtClean="0">
              <a:solidFill>
                <a:schemeClr val="tx2">
                  <a:lumMod val="75000"/>
                </a:schemeClr>
              </a:solidFill>
              <a:latin typeface="TitilliumText25L"/>
            </a:endParaRPr>
          </a:p>
          <a:p>
            <a:pPr marL="457200" indent="-457200" algn="just">
              <a:buFont typeface="Wingdings" pitchFamily="2" charset="2"/>
              <a:buChar char="§"/>
              <a:defRPr/>
            </a:pPr>
            <a:endParaRPr lang="pl-PL" sz="1600" dirty="0" smtClean="0">
              <a:solidFill>
                <a:schemeClr val="tx2">
                  <a:lumMod val="75000"/>
                </a:schemeClr>
              </a:solidFill>
              <a:latin typeface="TitilliumText25L"/>
            </a:endParaRPr>
          </a:p>
          <a:p>
            <a:pPr marL="457200" indent="-457200" algn="just">
              <a:buFont typeface="Wingdings" pitchFamily="2" charset="2"/>
              <a:buChar char="§"/>
              <a:defRPr/>
            </a:pPr>
            <a:endParaRPr lang="pl-PL" sz="1600" dirty="0" smtClean="0">
              <a:solidFill>
                <a:schemeClr val="tx2">
                  <a:lumMod val="75000"/>
                </a:schemeClr>
              </a:solidFill>
              <a:latin typeface="TitilliumText25L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964206" y="1998691"/>
            <a:ext cx="284840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500" smtClean="0">
              <a:solidFill>
                <a:schemeClr val="bg1"/>
              </a:solidFill>
              <a:latin typeface="TitilliumText25L" pitchFamily="50" charset="-18"/>
            </a:endParaRPr>
          </a:p>
          <a:p>
            <a:endParaRPr lang="pl-PL" sz="1500" smtClean="0">
              <a:solidFill>
                <a:schemeClr val="bg1"/>
              </a:solidFill>
              <a:latin typeface="TitilliumText25L" pitchFamily="50" charset="-18"/>
            </a:endParaRPr>
          </a:p>
          <a:p>
            <a:endParaRPr lang="pl-PL" sz="3600" b="1" smtClean="0">
              <a:solidFill>
                <a:schemeClr val="bg1"/>
              </a:solidFill>
              <a:latin typeface="TitilliumText25L" pitchFamily="50" charset="-18"/>
            </a:endParaRPr>
          </a:p>
          <a:p>
            <a:endParaRPr lang="pl-PL" sz="3600" b="1" smtClean="0">
              <a:solidFill>
                <a:schemeClr val="bg1"/>
              </a:solidFill>
              <a:latin typeface="TitilliumText25L" pitchFamily="50" charset="-18"/>
            </a:endParaRPr>
          </a:p>
          <a:p>
            <a:endParaRPr lang="pl-PL" sz="1500" dirty="0">
              <a:solidFill>
                <a:schemeClr val="bg1"/>
              </a:solidFill>
              <a:latin typeface="TitilliumText25L" pitchFamily="50" charset="-18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50" y="194086"/>
            <a:ext cx="1939526" cy="83381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726250" y="1375873"/>
            <a:ext cx="6682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None/>
              <a:defRPr/>
            </a:pP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600164" y="1931549"/>
            <a:ext cx="578988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800"/>
              </a:spcAft>
            </a:pPr>
            <a:r>
              <a:rPr lang="pl-PL" sz="2000" b="1" dirty="0" smtClean="0">
                <a:latin typeface="+mn-lt"/>
              </a:rPr>
              <a:t>Dane statystyczne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Powierzchnia:  </a:t>
            </a:r>
            <a:r>
              <a:rPr lang="pl-PL" sz="2000" dirty="0" smtClean="0">
                <a:latin typeface="+mn-lt"/>
              </a:rPr>
              <a:t>2 </a:t>
            </a:r>
            <a:r>
              <a:rPr lang="pl-PL" sz="2000" dirty="0">
                <a:latin typeface="+mn-lt"/>
              </a:rPr>
              <a:t>795 km²</a:t>
            </a:r>
          </a:p>
          <a:p>
            <a:pPr lvl="0">
              <a:spcAft>
                <a:spcPts val="600"/>
              </a:spcAft>
            </a:pPr>
            <a:r>
              <a:rPr lang="pl-PL" sz="2000" dirty="0" smtClean="0">
                <a:latin typeface="+mn-lt"/>
              </a:rPr>
              <a:t>12,21% powierzchni województwa</a:t>
            </a:r>
          </a:p>
          <a:p>
            <a:pPr lvl="0">
              <a:spcAft>
                <a:spcPts val="600"/>
              </a:spcAft>
            </a:pPr>
            <a:endParaRPr lang="pl-PL" sz="2000" dirty="0" smtClean="0">
              <a:latin typeface="+mn-lt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+mn-lt"/>
              </a:rPr>
              <a:t>Ludność</a:t>
            </a:r>
            <a:r>
              <a:rPr lang="pl-PL" sz="2000" dirty="0">
                <a:latin typeface="+mn-lt"/>
              </a:rPr>
              <a:t>:   </a:t>
            </a:r>
            <a:r>
              <a:rPr lang="pl-PL" sz="2000" dirty="0" smtClean="0">
                <a:latin typeface="+mn-lt"/>
              </a:rPr>
              <a:t>687 247 osób</a:t>
            </a:r>
          </a:p>
          <a:p>
            <a:pPr lvl="0">
              <a:spcAft>
                <a:spcPts val="600"/>
              </a:spcAft>
            </a:pPr>
            <a:r>
              <a:rPr lang="pl-PL" sz="2000" dirty="0" smtClean="0">
                <a:latin typeface="+mn-lt"/>
              </a:rPr>
              <a:t>40</a:t>
            </a:r>
            <a:r>
              <a:rPr lang="pl-PL" sz="2000" dirty="0">
                <a:latin typeface="+mn-lt"/>
              </a:rPr>
              <a:t>% ogółu mieszkańców </a:t>
            </a:r>
            <a:r>
              <a:rPr lang="pl-PL" sz="2000" dirty="0" smtClean="0">
                <a:latin typeface="+mn-lt"/>
              </a:rPr>
              <a:t>województwa</a:t>
            </a:r>
          </a:p>
          <a:p>
            <a:pPr lvl="0">
              <a:spcAft>
                <a:spcPts val="600"/>
              </a:spcAft>
            </a:pPr>
            <a:endParaRPr lang="pl-PL" sz="2000" dirty="0" smtClean="0">
              <a:latin typeface="+mn-lt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+mn-lt"/>
              </a:rPr>
              <a:t>Potencjał gospodarczy:</a:t>
            </a:r>
          </a:p>
          <a:p>
            <a:pPr lvl="0">
              <a:spcAft>
                <a:spcPts val="600"/>
              </a:spcAft>
            </a:pPr>
            <a:r>
              <a:rPr lang="pl-PL" sz="2000" dirty="0" smtClean="0">
                <a:latin typeface="+mn-lt"/>
              </a:rPr>
              <a:t>45,8</a:t>
            </a:r>
            <a:r>
              <a:rPr lang="pl-PL" sz="2000" dirty="0">
                <a:latin typeface="+mn-lt"/>
              </a:rPr>
              <a:t>% ogółu podmiotów gospodarczych </a:t>
            </a:r>
            <a:r>
              <a:rPr lang="pl-PL" sz="2000" dirty="0" smtClean="0">
                <a:latin typeface="+mn-lt"/>
              </a:rPr>
              <a:t>województwa</a:t>
            </a:r>
            <a:endParaRPr lang="pl-PL" sz="2200" dirty="0" smtClean="0">
              <a:solidFill>
                <a:schemeClr val="tx2">
                  <a:lumMod val="75000"/>
                </a:schemeClr>
              </a:solidFill>
              <a:latin typeface="TitilliumText25L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008958" y="481999"/>
            <a:ext cx="64107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endParaRPr lang="pl-PL" b="1" dirty="0">
              <a:solidFill>
                <a:schemeClr val="tx2">
                  <a:lumMod val="75000"/>
                </a:schemeClr>
              </a:solidFill>
              <a:latin typeface="TitilliumText25L"/>
            </a:endParaRPr>
          </a:p>
          <a:p>
            <a:pPr algn="ctr">
              <a:buFont typeface="Arial" charset="0"/>
              <a:buNone/>
            </a:pPr>
            <a:r>
              <a:rPr lang="pl-PL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Szczeciński Obszar Metropolitalny</a:t>
            </a:r>
            <a:endParaRPr lang="pl-PL" sz="2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0633" y="1549396"/>
            <a:ext cx="3005048" cy="413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8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ytuł 1">
            <a:extLst>
              <a:ext uri="{FF2B5EF4-FFF2-40B4-BE49-F238E27FC236}">
                <a16:creationId xmlns:a16="http://schemas.microsoft.com/office/drawing/2014/main" id="{6F36987D-2121-436A-AA31-9DA78BCB3E38}"/>
              </a:ext>
            </a:extLst>
          </p:cNvPr>
          <p:cNvSpPr txBox="1">
            <a:spLocks/>
          </p:cNvSpPr>
          <p:nvPr/>
        </p:nvSpPr>
        <p:spPr bwMode="auto">
          <a:xfrm>
            <a:off x="-1326124" y="278214"/>
            <a:ext cx="11869738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ZASADY 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PRZYZNAWANIA DOFINANSOWANIA </a:t>
            </a:r>
          </a:p>
          <a:p>
            <a:pPr algn="ctr">
              <a:buFont typeface="Arial" charset="0"/>
              <a:buNone/>
            </a:pP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ZIT SOM</a:t>
            </a:r>
            <a:endParaRPr lang="pl-PL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56166" y="1603776"/>
            <a:ext cx="10174301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800"/>
              </a:spcAft>
            </a:pPr>
            <a:r>
              <a:rPr lang="pl-PL" sz="1600" b="1" dirty="0">
                <a:latin typeface="+mn-lt"/>
              </a:rPr>
              <a:t>Zintegrowane Inwestycje Terytorialne (ZIT)</a:t>
            </a:r>
            <a:r>
              <a:rPr lang="pl-PL" sz="1600" dirty="0">
                <a:latin typeface="+mn-lt"/>
              </a:rPr>
              <a:t> – stanowią instrument przyjęty przez Komisję Europejską dla nowej perspektywy finansowej </a:t>
            </a:r>
            <a:r>
              <a:rPr lang="pl-PL" sz="1600" dirty="0" smtClean="0">
                <a:latin typeface="+mn-lt"/>
              </a:rPr>
              <a:t>2014-2020</a:t>
            </a:r>
            <a:r>
              <a:rPr lang="pl-PL" sz="1600" dirty="0">
                <a:latin typeface="+mn-lt"/>
              </a:rPr>
              <a:t>. Celem realizacji ZIT jest promowanie partnerskiego modelu współpracy różnych jednostek samorządu terytorialnego (na wiejskich </a:t>
            </a:r>
            <a:r>
              <a:rPr lang="pl-PL" sz="1600" dirty="0" smtClean="0">
                <a:latin typeface="+mn-lt"/>
              </a:rPr>
              <a:t>i </a:t>
            </a:r>
            <a:r>
              <a:rPr lang="pl-PL" sz="1600" dirty="0">
                <a:latin typeface="+mn-lt"/>
              </a:rPr>
              <a:t>miejskich obszarach funkcjonalnych), poprzez zwiększenie efektywności podejmowanych interwencji.</a:t>
            </a:r>
          </a:p>
          <a:p>
            <a:pPr lvl="0" algn="just">
              <a:spcAft>
                <a:spcPts val="1800"/>
              </a:spcAft>
            </a:pPr>
            <a:r>
              <a:rPr lang="pl-PL" sz="1600" dirty="0">
                <a:latin typeface="+mn-lt"/>
              </a:rPr>
              <a:t>Realizacja zintegrowanych projektów odpowiadających w sposób kompleksowy na potrzeby miast i obszarów powiązanych z nimi funkcjonalnie. Strategia ZIT będąca podstawą realizacji ZIT wyznaczać kluczowe i strategiczne cele dla obszaru funkcjonalnego SZCZECIŃSKIEGO OBSZARU METROPOLITALNEGO.</a:t>
            </a:r>
          </a:p>
          <a:p>
            <a:pPr lvl="0" algn="just">
              <a:spcAft>
                <a:spcPts val="1800"/>
              </a:spcAft>
            </a:pPr>
            <a:r>
              <a:rPr lang="pl-PL" sz="1600" dirty="0">
                <a:latin typeface="+mn-lt"/>
              </a:rPr>
              <a:t>Jednocześnie instrument ZIT – jest narzędziem mającym na celu skuteczne i efektywne wdrażanie Regionalnego Programu Operacyjnego Województwa Zachodniopomorskiego </a:t>
            </a:r>
            <a:r>
              <a:rPr lang="pl-PL" sz="1600" dirty="0" smtClean="0">
                <a:latin typeface="+mn-lt"/>
              </a:rPr>
              <a:t>(</a:t>
            </a:r>
            <a:r>
              <a:rPr lang="pl-PL" sz="1600" dirty="0">
                <a:latin typeface="+mn-lt"/>
              </a:rPr>
              <a:t>RPO WZ).</a:t>
            </a:r>
          </a:p>
        </p:txBody>
      </p:sp>
    </p:spTree>
    <p:extLst>
      <p:ext uri="{BB962C8B-B14F-4D97-AF65-F5344CB8AC3E}">
        <p14:creationId xmlns:p14="http://schemas.microsoft.com/office/powerpoint/2010/main" val="408203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ytuł 1">
            <a:extLst>
              <a:ext uri="{FF2B5EF4-FFF2-40B4-BE49-F238E27FC236}">
                <a16:creationId xmlns:a16="http://schemas.microsoft.com/office/drawing/2014/main" id="{6F36987D-2121-436A-AA31-9DA78BCB3E38}"/>
              </a:ext>
            </a:extLst>
          </p:cNvPr>
          <p:cNvSpPr txBox="1">
            <a:spLocks/>
          </p:cNvSpPr>
          <p:nvPr/>
        </p:nvSpPr>
        <p:spPr bwMode="auto">
          <a:xfrm>
            <a:off x="-1022210" y="221696"/>
            <a:ext cx="11869738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ZASADY 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PRZYZNAWANIA DOFINANSOWANIA </a:t>
            </a:r>
            <a:endParaRPr lang="pl-PL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0975" cy="685800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385437" y="869687"/>
            <a:ext cx="44428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l-PL" sz="2000" dirty="0" smtClean="0">
                <a:latin typeface="+mn-lt"/>
              </a:rPr>
              <a:t>Realizacja </a:t>
            </a:r>
            <a:r>
              <a:rPr lang="pl-PL" sz="2000" dirty="0">
                <a:latin typeface="+mn-lt"/>
              </a:rPr>
              <a:t>projektów zintegrowanych dla S</a:t>
            </a:r>
            <a:r>
              <a:rPr lang="pl-PL" sz="2000" dirty="0" smtClean="0">
                <a:latin typeface="+mn-lt"/>
              </a:rPr>
              <a:t>zczecińskiego </a:t>
            </a:r>
            <a:r>
              <a:rPr lang="pl-PL" sz="2000" dirty="0">
                <a:latin typeface="+mn-lt"/>
              </a:rPr>
              <a:t>O</a:t>
            </a:r>
            <a:r>
              <a:rPr lang="pl-PL" sz="2000" dirty="0" smtClean="0">
                <a:latin typeface="+mn-lt"/>
              </a:rPr>
              <a:t>bszaru </a:t>
            </a:r>
            <a:r>
              <a:rPr lang="pl-PL" sz="2000" dirty="0">
                <a:latin typeface="+mn-lt"/>
              </a:rPr>
              <a:t>M</a:t>
            </a:r>
            <a:r>
              <a:rPr lang="pl-PL" sz="2000" dirty="0" smtClean="0">
                <a:latin typeface="+mn-lt"/>
              </a:rPr>
              <a:t>etropolitalnego</a:t>
            </a:r>
            <a:endParaRPr lang="pl-PL" sz="2000" dirty="0">
              <a:latin typeface="+mn-lt"/>
            </a:endParaRPr>
          </a:p>
          <a:p>
            <a:pPr marL="457200" indent="-457200" algn="just">
              <a:buFont typeface="Wingdings" pitchFamily="2" charset="2"/>
              <a:buChar char="§"/>
              <a:defRPr/>
            </a:pPr>
            <a:endParaRPr lang="pl-PL" sz="1600" dirty="0" smtClean="0">
              <a:solidFill>
                <a:schemeClr val="tx2">
                  <a:lumMod val="75000"/>
                </a:schemeClr>
              </a:solidFill>
              <a:latin typeface="TitilliumText25L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937312" y="2007656"/>
            <a:ext cx="284840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500" smtClean="0">
              <a:solidFill>
                <a:schemeClr val="bg1"/>
              </a:solidFill>
              <a:latin typeface="TitilliumText25L" pitchFamily="50" charset="-18"/>
            </a:endParaRPr>
          </a:p>
          <a:p>
            <a:endParaRPr lang="pl-PL" sz="1500" smtClean="0">
              <a:solidFill>
                <a:schemeClr val="bg1"/>
              </a:solidFill>
              <a:latin typeface="TitilliumText25L" pitchFamily="50" charset="-18"/>
            </a:endParaRPr>
          </a:p>
          <a:p>
            <a:endParaRPr lang="pl-PL" sz="3600" b="1" smtClean="0">
              <a:solidFill>
                <a:schemeClr val="bg1"/>
              </a:solidFill>
              <a:latin typeface="TitilliumText25L" pitchFamily="50" charset="-18"/>
            </a:endParaRPr>
          </a:p>
          <a:p>
            <a:endParaRPr lang="pl-PL" sz="3600" b="1" smtClean="0">
              <a:solidFill>
                <a:schemeClr val="bg1"/>
              </a:solidFill>
              <a:latin typeface="TitilliumText25L" pitchFamily="50" charset="-18"/>
            </a:endParaRPr>
          </a:p>
          <a:p>
            <a:endParaRPr lang="pl-PL" sz="1500" dirty="0">
              <a:solidFill>
                <a:schemeClr val="bg1"/>
              </a:solidFill>
              <a:latin typeface="TitilliumText25L" pitchFamily="50" charset="-18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726250" y="1375873"/>
            <a:ext cx="6682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None/>
              <a:defRPr/>
            </a:pP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600164" y="1931549"/>
            <a:ext cx="811850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800"/>
              </a:spcAft>
            </a:pPr>
            <a:endParaRPr lang="pl-PL" sz="2200" dirty="0">
              <a:solidFill>
                <a:schemeClr val="tx2">
                  <a:lumMod val="75000"/>
                </a:schemeClr>
              </a:solidFill>
              <a:latin typeface="TitilliumText25L"/>
            </a:endParaRPr>
          </a:p>
          <a:p>
            <a:pPr lvl="0" algn="just">
              <a:spcAft>
                <a:spcPts val="1800"/>
              </a:spcAft>
            </a:pPr>
            <a:endParaRPr lang="pl-PL" sz="2200" dirty="0">
              <a:solidFill>
                <a:schemeClr val="tx2">
                  <a:lumMod val="75000"/>
                </a:schemeClr>
              </a:solidFill>
              <a:latin typeface="TitilliumText25L"/>
            </a:endParaRPr>
          </a:p>
          <a:p>
            <a:pPr lvl="0" algn="just">
              <a:spcAft>
                <a:spcPts val="1800"/>
              </a:spcAft>
            </a:pPr>
            <a:endParaRPr lang="pl-PL" sz="2200" dirty="0" smtClean="0">
              <a:solidFill>
                <a:schemeClr val="tx2">
                  <a:lumMod val="75000"/>
                </a:schemeClr>
              </a:solidFill>
              <a:latin typeface="TitilliumText25L"/>
            </a:endParaRPr>
          </a:p>
          <a:p>
            <a:pPr lvl="0" algn="just">
              <a:spcAft>
                <a:spcPts val="1800"/>
              </a:spcAft>
            </a:pPr>
            <a:endParaRPr lang="pl-PL" sz="2200" dirty="0">
              <a:solidFill>
                <a:schemeClr val="tx2">
                  <a:lumMod val="75000"/>
                </a:schemeClr>
              </a:solidFill>
              <a:latin typeface="TitilliumText25L"/>
            </a:endParaRPr>
          </a:p>
          <a:p>
            <a:pPr marL="342900" lvl="0" indent="-342900" algn="just"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pl-PL" sz="2200" dirty="0" smtClean="0">
              <a:solidFill>
                <a:schemeClr val="tx2">
                  <a:lumMod val="75000"/>
                </a:schemeClr>
              </a:solidFill>
              <a:latin typeface="TitilliumText25L"/>
            </a:endParaRP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1" y="1135362"/>
            <a:ext cx="7910058" cy="4774943"/>
          </a:xfrm>
          <a:prstGeom prst="rect">
            <a:avLst/>
          </a:prstGeom>
        </p:spPr>
      </p:pic>
      <p:sp>
        <p:nvSpPr>
          <p:cNvPr id="18" name="Dowolny kształt 17"/>
          <p:cNvSpPr/>
          <p:nvPr/>
        </p:nvSpPr>
        <p:spPr>
          <a:xfrm>
            <a:off x="1967488" y="2688084"/>
            <a:ext cx="2255892" cy="1805349"/>
          </a:xfrm>
          <a:custGeom>
            <a:avLst/>
            <a:gdLst>
              <a:gd name="connsiteX0" fmla="*/ 0 w 2164166"/>
              <a:gd name="connsiteY0" fmla="*/ 318102 h 1908575"/>
              <a:gd name="connsiteX1" fmla="*/ 318102 w 2164166"/>
              <a:gd name="connsiteY1" fmla="*/ 0 h 1908575"/>
              <a:gd name="connsiteX2" fmla="*/ 1846064 w 2164166"/>
              <a:gd name="connsiteY2" fmla="*/ 0 h 1908575"/>
              <a:gd name="connsiteX3" fmla="*/ 2164166 w 2164166"/>
              <a:gd name="connsiteY3" fmla="*/ 318102 h 1908575"/>
              <a:gd name="connsiteX4" fmla="*/ 2164166 w 2164166"/>
              <a:gd name="connsiteY4" fmla="*/ 1590473 h 1908575"/>
              <a:gd name="connsiteX5" fmla="*/ 1846064 w 2164166"/>
              <a:gd name="connsiteY5" fmla="*/ 1908575 h 1908575"/>
              <a:gd name="connsiteX6" fmla="*/ 318102 w 2164166"/>
              <a:gd name="connsiteY6" fmla="*/ 1908575 h 1908575"/>
              <a:gd name="connsiteX7" fmla="*/ 0 w 2164166"/>
              <a:gd name="connsiteY7" fmla="*/ 1590473 h 1908575"/>
              <a:gd name="connsiteX8" fmla="*/ 0 w 2164166"/>
              <a:gd name="connsiteY8" fmla="*/ 318102 h 190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4166" h="1908575">
                <a:moveTo>
                  <a:pt x="0" y="318102"/>
                </a:moveTo>
                <a:cubicBezTo>
                  <a:pt x="0" y="142419"/>
                  <a:pt x="142419" y="0"/>
                  <a:pt x="318102" y="0"/>
                </a:cubicBezTo>
                <a:lnTo>
                  <a:pt x="1846064" y="0"/>
                </a:lnTo>
                <a:cubicBezTo>
                  <a:pt x="2021747" y="0"/>
                  <a:pt x="2164166" y="142419"/>
                  <a:pt x="2164166" y="318102"/>
                </a:cubicBezTo>
                <a:lnTo>
                  <a:pt x="2164166" y="1590473"/>
                </a:lnTo>
                <a:cubicBezTo>
                  <a:pt x="2164166" y="1766156"/>
                  <a:pt x="2021747" y="1908575"/>
                  <a:pt x="1846064" y="1908575"/>
                </a:cubicBezTo>
                <a:lnTo>
                  <a:pt x="318102" y="1908575"/>
                </a:lnTo>
                <a:cubicBezTo>
                  <a:pt x="142419" y="1908575"/>
                  <a:pt x="0" y="1766156"/>
                  <a:pt x="0" y="1590473"/>
                </a:cubicBezTo>
                <a:lnTo>
                  <a:pt x="0" y="318102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939" tIns="157939" rIns="157939" bIns="15793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kern="1200" dirty="0" smtClean="0">
                <a:solidFill>
                  <a:schemeClr val="tx2">
                    <a:lumMod val="75000"/>
                  </a:schemeClr>
                </a:solidFill>
              </a:rPr>
              <a:t>Zwiększanie integracji </a:t>
            </a:r>
            <a:br>
              <a:rPr lang="pl-PL" kern="1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kern="1200" dirty="0" smtClean="0">
                <a:solidFill>
                  <a:schemeClr val="tx2">
                    <a:lumMod val="75000"/>
                  </a:schemeClr>
                </a:solidFill>
              </a:rPr>
              <a:t>i współpracy na rzecz rozwiązywania wspólnych problemów</a:t>
            </a:r>
            <a:endParaRPr lang="pl-PL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Dowolny kształt 18"/>
          <p:cNvSpPr/>
          <p:nvPr/>
        </p:nvSpPr>
        <p:spPr>
          <a:xfrm>
            <a:off x="4309865" y="2688085"/>
            <a:ext cx="2255892" cy="1805349"/>
          </a:xfrm>
          <a:custGeom>
            <a:avLst/>
            <a:gdLst>
              <a:gd name="connsiteX0" fmla="*/ 0 w 2164166"/>
              <a:gd name="connsiteY0" fmla="*/ 318102 h 1908575"/>
              <a:gd name="connsiteX1" fmla="*/ 318102 w 2164166"/>
              <a:gd name="connsiteY1" fmla="*/ 0 h 1908575"/>
              <a:gd name="connsiteX2" fmla="*/ 1846064 w 2164166"/>
              <a:gd name="connsiteY2" fmla="*/ 0 h 1908575"/>
              <a:gd name="connsiteX3" fmla="*/ 2164166 w 2164166"/>
              <a:gd name="connsiteY3" fmla="*/ 318102 h 1908575"/>
              <a:gd name="connsiteX4" fmla="*/ 2164166 w 2164166"/>
              <a:gd name="connsiteY4" fmla="*/ 1590473 h 1908575"/>
              <a:gd name="connsiteX5" fmla="*/ 1846064 w 2164166"/>
              <a:gd name="connsiteY5" fmla="*/ 1908575 h 1908575"/>
              <a:gd name="connsiteX6" fmla="*/ 318102 w 2164166"/>
              <a:gd name="connsiteY6" fmla="*/ 1908575 h 1908575"/>
              <a:gd name="connsiteX7" fmla="*/ 0 w 2164166"/>
              <a:gd name="connsiteY7" fmla="*/ 1590473 h 1908575"/>
              <a:gd name="connsiteX8" fmla="*/ 0 w 2164166"/>
              <a:gd name="connsiteY8" fmla="*/ 318102 h 190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4166" h="1908575">
                <a:moveTo>
                  <a:pt x="0" y="318102"/>
                </a:moveTo>
                <a:cubicBezTo>
                  <a:pt x="0" y="142419"/>
                  <a:pt x="142419" y="0"/>
                  <a:pt x="318102" y="0"/>
                </a:cubicBezTo>
                <a:lnTo>
                  <a:pt x="1846064" y="0"/>
                </a:lnTo>
                <a:cubicBezTo>
                  <a:pt x="2021747" y="0"/>
                  <a:pt x="2164166" y="142419"/>
                  <a:pt x="2164166" y="318102"/>
                </a:cubicBezTo>
                <a:lnTo>
                  <a:pt x="2164166" y="1590473"/>
                </a:lnTo>
                <a:cubicBezTo>
                  <a:pt x="2164166" y="1766156"/>
                  <a:pt x="2021747" y="1908575"/>
                  <a:pt x="1846064" y="1908575"/>
                </a:cubicBezTo>
                <a:lnTo>
                  <a:pt x="318102" y="1908575"/>
                </a:lnTo>
                <a:cubicBezTo>
                  <a:pt x="142419" y="1908575"/>
                  <a:pt x="0" y="1766156"/>
                  <a:pt x="0" y="1590473"/>
                </a:cubicBezTo>
                <a:lnTo>
                  <a:pt x="0" y="3181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939" tIns="157939" rIns="157939" bIns="157939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kern="1200" dirty="0" smtClean="0">
                <a:solidFill>
                  <a:schemeClr val="tx2">
                    <a:lumMod val="75000"/>
                  </a:schemeClr>
                </a:solidFill>
              </a:rPr>
              <a:t>Promowanie partnerskiego modelu współpracy</a:t>
            </a:r>
            <a:endParaRPr lang="pl-PL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Dowolny kształt 19"/>
          <p:cNvSpPr/>
          <p:nvPr/>
        </p:nvSpPr>
        <p:spPr>
          <a:xfrm>
            <a:off x="6652242" y="2658871"/>
            <a:ext cx="2255892" cy="1805349"/>
          </a:xfrm>
          <a:custGeom>
            <a:avLst/>
            <a:gdLst>
              <a:gd name="connsiteX0" fmla="*/ 0 w 2164166"/>
              <a:gd name="connsiteY0" fmla="*/ 318102 h 1908575"/>
              <a:gd name="connsiteX1" fmla="*/ 318102 w 2164166"/>
              <a:gd name="connsiteY1" fmla="*/ 0 h 1908575"/>
              <a:gd name="connsiteX2" fmla="*/ 1846064 w 2164166"/>
              <a:gd name="connsiteY2" fmla="*/ 0 h 1908575"/>
              <a:gd name="connsiteX3" fmla="*/ 2164166 w 2164166"/>
              <a:gd name="connsiteY3" fmla="*/ 318102 h 1908575"/>
              <a:gd name="connsiteX4" fmla="*/ 2164166 w 2164166"/>
              <a:gd name="connsiteY4" fmla="*/ 1590473 h 1908575"/>
              <a:gd name="connsiteX5" fmla="*/ 1846064 w 2164166"/>
              <a:gd name="connsiteY5" fmla="*/ 1908575 h 1908575"/>
              <a:gd name="connsiteX6" fmla="*/ 318102 w 2164166"/>
              <a:gd name="connsiteY6" fmla="*/ 1908575 h 1908575"/>
              <a:gd name="connsiteX7" fmla="*/ 0 w 2164166"/>
              <a:gd name="connsiteY7" fmla="*/ 1590473 h 1908575"/>
              <a:gd name="connsiteX8" fmla="*/ 0 w 2164166"/>
              <a:gd name="connsiteY8" fmla="*/ 318102 h 190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4166" h="1908575">
                <a:moveTo>
                  <a:pt x="0" y="318102"/>
                </a:moveTo>
                <a:cubicBezTo>
                  <a:pt x="0" y="142419"/>
                  <a:pt x="142419" y="0"/>
                  <a:pt x="318102" y="0"/>
                </a:cubicBezTo>
                <a:lnTo>
                  <a:pt x="1846064" y="0"/>
                </a:lnTo>
                <a:cubicBezTo>
                  <a:pt x="2021747" y="0"/>
                  <a:pt x="2164166" y="142419"/>
                  <a:pt x="2164166" y="318102"/>
                </a:cubicBezTo>
                <a:lnTo>
                  <a:pt x="2164166" y="1590473"/>
                </a:lnTo>
                <a:cubicBezTo>
                  <a:pt x="2164166" y="1766156"/>
                  <a:pt x="2021747" y="1908575"/>
                  <a:pt x="1846064" y="1908575"/>
                </a:cubicBezTo>
                <a:lnTo>
                  <a:pt x="318102" y="1908575"/>
                </a:lnTo>
                <a:cubicBezTo>
                  <a:pt x="142419" y="1908575"/>
                  <a:pt x="0" y="1766156"/>
                  <a:pt x="0" y="1590473"/>
                </a:cubicBezTo>
                <a:lnTo>
                  <a:pt x="0" y="318102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889" tIns="138889" rIns="138889" bIns="138889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sz="1200" kern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kern="1200" dirty="0" smtClean="0">
                <a:solidFill>
                  <a:schemeClr val="tx2">
                    <a:lumMod val="75000"/>
                  </a:schemeClr>
                </a:solidFill>
              </a:rPr>
              <a:t>Realizacja zintegrowanych projektów</a:t>
            </a:r>
            <a:r>
              <a:rPr lang="de-DE" kern="1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pl-PL" kern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65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685814"/>
              </p:ext>
            </p:extLst>
          </p:nvPr>
        </p:nvGraphicFramePr>
        <p:xfrm>
          <a:off x="293416" y="849868"/>
          <a:ext cx="10679384" cy="4914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9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4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413">
                <a:tc gridSpan="3"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KRYTERIA</a:t>
                      </a:r>
                      <a:r>
                        <a:rPr lang="pl-PL" sz="1800" baseline="0" dirty="0" smtClean="0"/>
                        <a:t> </a:t>
                      </a:r>
                      <a:r>
                        <a:rPr lang="pl-PL" sz="1800" baseline="0" dirty="0"/>
                        <a:t>JAKOŚCI</a:t>
                      </a:r>
                      <a:endParaRPr lang="pl-PL" sz="1800" dirty="0"/>
                    </a:p>
                  </a:txBody>
                  <a:tcPr marL="91454" marR="91454" marT="45675" marB="45675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/>
                    </a:p>
                  </a:txBody>
                  <a:tcPr marL="91453" marR="91453" marT="45666" marB="4566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2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Odpowiedniość</a:t>
                      </a:r>
                      <a:r>
                        <a:rPr kumimoji="0" lang="pl-PL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 Adekwatność/ Trafność</a:t>
                      </a: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4" marR="91454" marT="45675" marB="45675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Kategoria kryterium mająca na celu zapewnienie, aby wybrane do dofinansowania projekty w jak największym stopniu przyczyniały się do realizacji Strategii ZIT Szczecińskiego Obszaru Metropolitalnego, </a:t>
                      </a: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została </a:t>
                      </a: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uszeregowana w następujący sposób:</a:t>
                      </a: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4" marR="91454" marT="45675" marB="45675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91454" marR="91454" marT="45668" marB="4566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3022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Stopień</a:t>
                      </a:r>
                      <a:r>
                        <a:rPr lang="pl-PL" sz="1600" b="1" baseline="0" dirty="0" smtClean="0">
                          <a:solidFill>
                            <a:schemeClr val="tx1"/>
                          </a:solidFill>
                        </a:rPr>
                        <a:t> realizacji wskaźników</a:t>
                      </a:r>
                      <a:endParaRPr lang="pl-PL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4" marR="91454" marT="45675" marB="4567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Ocenie podlegać będzie stopień w jakim projekt realizuje założone w Strategii wskaźniki określone dla wskazanego działania.</a:t>
                      </a:r>
                      <a:endParaRPr lang="pl-PL" sz="1600" baseline="0" dirty="0"/>
                    </a:p>
                  </a:txBody>
                  <a:tcPr marL="91454" marR="91454" marT="45675" marB="45675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baseline="0" dirty="0">
                          <a:solidFill>
                            <a:srgbClr val="00B050"/>
                          </a:solidFill>
                          <a:effectLst/>
                        </a:rPr>
                        <a:t>Skala punktów: </a:t>
                      </a:r>
                      <a:r>
                        <a:rPr lang="pl-PL" sz="1600" b="1" baseline="0" dirty="0" smtClean="0">
                          <a:solidFill>
                            <a:srgbClr val="00B050"/>
                          </a:solidFill>
                          <a:effectLst/>
                        </a:rPr>
                        <a:t>1-24 </a:t>
                      </a:r>
                      <a:endParaRPr lang="pl-PL" sz="1600" b="1" baseline="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91454" marR="91454" marT="45675" marB="456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1875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2.</a:t>
                      </a:r>
                      <a:r>
                        <a:rPr lang="pl-PL" sz="1600" b="1" baseline="0" dirty="0" smtClean="0"/>
                        <a:t> </a:t>
                      </a:r>
                      <a:r>
                        <a:rPr lang="pl-PL" sz="1600" b="1" baseline="0" dirty="0" smtClean="0"/>
                        <a:t>Potencjał rozwojowy projektu</a:t>
                      </a:r>
                      <a:endParaRPr lang="pl-PL" sz="1600" b="1" dirty="0"/>
                    </a:p>
                  </a:txBody>
                  <a:tcPr marL="91454" marR="91454" marT="45675" marB="4567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Oceniane będzie czy projekt jest kontynuacją lub uzupełnieniem zrealizowanych/trwających projektów bądź zaplanowanych projektów. Przedsięwzięcia wskazywane jako kontynuacja/uzupełnienie/rozwinięcie mogą wykazywać finansowanie z dowolnego źródła, ale muszą rozwiązywać problem zidentyfikowany w Strategii ZIT oraz być realizowane na obszarze/części obszaru funkcjonalnego SOM.</a:t>
                      </a:r>
                      <a:endParaRPr lang="pl-PL" sz="1600" b="0" dirty="0">
                        <a:solidFill>
                          <a:srgbClr val="FF0000"/>
                        </a:solidFill>
                      </a:endParaRPr>
                    </a:p>
                  </a:txBody>
                  <a:tcPr marL="91454" marR="91454" marT="45675" marB="45675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pl-PL" sz="1600" b="1" dirty="0">
                          <a:solidFill>
                            <a:srgbClr val="00B050"/>
                          </a:solidFill>
                        </a:rPr>
                        <a:t>Skala punktów: </a:t>
                      </a:r>
                      <a:r>
                        <a:rPr lang="pl-PL" sz="1600" b="1" dirty="0" smtClean="0">
                          <a:solidFill>
                            <a:srgbClr val="00B050"/>
                          </a:solidFill>
                        </a:rPr>
                        <a:t>0-6 </a:t>
                      </a:r>
                      <a:endParaRPr lang="pl-PL" sz="1600" b="1" dirty="0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punktów nie dyskwalifikuje projektu</a:t>
                      </a:r>
                      <a:endParaRPr lang="pl-PL" sz="1600" b="1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91454" marR="91454" marT="45675" marB="456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698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4B8A2A-FA9E-406E-81EA-39DADEACE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38" y="897775"/>
            <a:ext cx="10826317" cy="5960225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altLang="pl-PL" sz="1600" dirty="0">
                <a:ea typeface="Mongolian Baiti" panose="03000500000000000000" pitchFamily="66" charset="0"/>
              </a:rPr>
              <a:t>WUP ma możliwość zwrócenia się do Wnioskodawcy o dodatkowe informacje i/lub wyjaśnienia niejasnych kwestii </a:t>
            </a:r>
            <a:r>
              <a:rPr lang="pl-PL" altLang="pl-PL" sz="1600" b="1" dirty="0">
                <a:ea typeface="Mongolian Baiti" panose="03000500000000000000" pitchFamily="66" charset="0"/>
              </a:rPr>
              <a:t>na każdym etapie oceny</a:t>
            </a:r>
            <a:r>
              <a:rPr lang="pl-PL" altLang="pl-PL" sz="1600" dirty="0" smtClean="0">
                <a:ea typeface="Mongolian Baiti" panose="03000500000000000000" pitchFamily="66" charset="0"/>
              </a:rPr>
              <a:t>;</a:t>
            </a:r>
            <a:endParaRPr lang="pl-PL" altLang="pl-PL" sz="1600" dirty="0">
              <a:ea typeface="Mongolian Baiti" panose="03000500000000000000" pitchFamily="66" charset="0"/>
            </a:endParaRPr>
          </a:p>
          <a:p>
            <a:pPr algn="just">
              <a:lnSpc>
                <a:spcPct val="100000"/>
              </a:lnSpc>
            </a:pPr>
            <a:r>
              <a:rPr lang="pl-PL" altLang="pl-PL" sz="1600" b="1" dirty="0" smtClean="0">
                <a:solidFill>
                  <a:srgbClr val="FF0000"/>
                </a:solidFill>
                <a:ea typeface="Mongolian Baiti" panose="03000500000000000000" pitchFamily="66" charset="0"/>
              </a:rPr>
              <a:t>UWAGA</a:t>
            </a:r>
            <a:r>
              <a:rPr lang="pl-PL" altLang="pl-PL" sz="1600" b="1" dirty="0">
                <a:solidFill>
                  <a:srgbClr val="FF0000"/>
                </a:solidFill>
                <a:ea typeface="Mongolian Baiti" panose="03000500000000000000" pitchFamily="66" charset="0"/>
              </a:rPr>
              <a:t>!</a:t>
            </a:r>
            <a:r>
              <a:rPr lang="pl-PL" altLang="pl-PL" sz="1600" b="1" dirty="0">
                <a:ea typeface="Mongolian Baiti" panose="03000500000000000000" pitchFamily="66" charset="0"/>
              </a:rPr>
              <a:t> </a:t>
            </a:r>
            <a:r>
              <a:rPr lang="pl-PL" altLang="pl-PL" sz="1600" dirty="0">
                <a:ea typeface="Mongolian Baiti" panose="03000500000000000000" pitchFamily="66" charset="0"/>
              </a:rPr>
              <a:t>Wezwania do poprawy lub uzupełnienia wniosku w zakresie: warunków formalnych, oczywistych omyłek oraz oceny spełnienia kryteriów wyboru projektów, a także wezwania do przedstawienia wyjaśnień na etapie oceny projektu, będą </a:t>
            </a:r>
            <a:r>
              <a:rPr lang="pl-PL" altLang="pl-PL" sz="1600" b="1" dirty="0">
                <a:ea typeface="Mongolian Baiti" panose="03000500000000000000" pitchFamily="66" charset="0"/>
              </a:rPr>
              <a:t>przekazywane za pośrednictwem poczty </a:t>
            </a:r>
            <a:r>
              <a:rPr lang="pl-PL" altLang="pl-PL" sz="1600" b="1" dirty="0" smtClean="0">
                <a:ea typeface="Mongolian Baiti" panose="03000500000000000000" pitchFamily="66" charset="0"/>
              </a:rPr>
              <a:t>elektronicznej</a:t>
            </a:r>
            <a:r>
              <a:rPr lang="pl-PL" altLang="pl-PL" sz="1600" dirty="0" smtClean="0">
                <a:ea typeface="Mongolian Baiti" panose="03000500000000000000" pitchFamily="66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pl-PL" altLang="pl-PL" sz="1600" dirty="0" smtClean="0">
                <a:ea typeface="Mongolian Baiti" panose="03000500000000000000" pitchFamily="66" charset="0"/>
              </a:rPr>
              <a:t>Adres </a:t>
            </a:r>
            <a:r>
              <a:rPr lang="pl-PL" altLang="pl-PL" sz="1600" dirty="0">
                <a:ea typeface="Mongolian Baiti" panose="03000500000000000000" pitchFamily="66" charset="0"/>
              </a:rPr>
              <a:t>mailowy odpowiadający przedmiotowemu naborowi </a:t>
            </a:r>
            <a:r>
              <a:rPr lang="pl-PL" altLang="pl-PL" sz="1600" dirty="0" smtClean="0">
                <a:ea typeface="Mongolian Baiti" panose="03000500000000000000" pitchFamily="66" charset="0"/>
              </a:rPr>
              <a:t>to:</a:t>
            </a:r>
          </a:p>
          <a:p>
            <a:pPr algn="ctr">
              <a:lnSpc>
                <a:spcPct val="100000"/>
              </a:lnSpc>
            </a:pPr>
            <a:r>
              <a:rPr lang="pl-PL" altLang="pl-PL" sz="1600" b="1" dirty="0" smtClean="0">
                <a:solidFill>
                  <a:srgbClr val="FF0000"/>
                </a:solidFill>
                <a:ea typeface="Mongolian Baiti" panose="03000500000000000000" pitchFamily="66" charset="0"/>
              </a:rPr>
              <a:t>nabor83@wup.pl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600" dirty="0" smtClean="0"/>
              <a:t>Wezwanie </a:t>
            </a:r>
            <a:r>
              <a:rPr lang="pl-PL" sz="1600" dirty="0"/>
              <a:t>wysyłane jest na adres </a:t>
            </a:r>
            <a:r>
              <a:rPr lang="pl-PL" sz="1600" dirty="0" smtClean="0"/>
              <a:t>e-mail wskazany </a:t>
            </a:r>
            <a:r>
              <a:rPr lang="pl-PL" sz="1600" dirty="0"/>
              <a:t>w punkcie </a:t>
            </a:r>
            <a:r>
              <a:rPr lang="pl-PL" sz="1600" dirty="0" smtClean="0"/>
              <a:t>B.1.4 dot. siedziby wnioskodawcy </a:t>
            </a:r>
            <a:r>
              <a:rPr lang="pl-PL" sz="1600" dirty="0"/>
              <a:t>oraz </a:t>
            </a:r>
            <a:r>
              <a:rPr lang="pl-PL" sz="1600" dirty="0" smtClean="0"/>
              <a:t>w sekcji B.7 w polu „E-mail</a:t>
            </a:r>
            <a:r>
              <a:rPr lang="pl-PL" sz="1600" dirty="0"/>
              <a:t>”. Wysłanie wezwania na przynajmniej jeden z ww. adresów stanowi o skuteczności jego </a:t>
            </a:r>
            <a:r>
              <a:rPr lang="pl-PL" sz="1600" dirty="0" smtClean="0"/>
              <a:t>dostarczenia;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altLang="pl-PL" sz="1600" dirty="0" smtClean="0">
                <a:ea typeface="Mongolian Baiti" panose="03000500000000000000" pitchFamily="66" charset="0"/>
              </a:rPr>
              <a:t>W </a:t>
            </a:r>
            <a:r>
              <a:rPr lang="pl-PL" altLang="pl-PL" sz="1600" dirty="0">
                <a:ea typeface="Mongolian Baiti" panose="03000500000000000000" pitchFamily="66" charset="0"/>
              </a:rPr>
              <a:t>razie stwierdzenia braków formalnych </a:t>
            </a:r>
            <a:r>
              <a:rPr lang="pl-PL" altLang="pl-PL" sz="1600" dirty="0" smtClean="0">
                <a:ea typeface="Mongolian Baiti" panose="03000500000000000000" pitchFamily="66" charset="0"/>
              </a:rPr>
              <a:t>wzywa się Wnioskodawcę </a:t>
            </a:r>
            <a:r>
              <a:rPr lang="pl-PL" altLang="pl-PL" sz="1600" dirty="0">
                <a:ea typeface="Mongolian Baiti" panose="03000500000000000000" pitchFamily="66" charset="0"/>
              </a:rPr>
              <a:t>do ich uzupełnienia </a:t>
            </a:r>
            <a:r>
              <a:rPr lang="pl-PL" altLang="pl-PL" sz="1600" b="1" dirty="0">
                <a:ea typeface="Mongolian Baiti" panose="03000500000000000000" pitchFamily="66" charset="0"/>
              </a:rPr>
              <a:t>w terminie 7 dni </a:t>
            </a:r>
            <a:r>
              <a:rPr lang="pl-PL" altLang="pl-PL" sz="1600" dirty="0">
                <a:ea typeface="Mongolian Baiti" panose="03000500000000000000" pitchFamily="66" charset="0"/>
              </a:rPr>
              <a:t>liczonych</a:t>
            </a:r>
            <a:r>
              <a:rPr lang="pl-PL" altLang="pl-PL" sz="1600" b="1" dirty="0">
                <a:ea typeface="Mongolian Baiti" panose="03000500000000000000" pitchFamily="66" charset="0"/>
              </a:rPr>
              <a:t> </a:t>
            </a:r>
            <a:r>
              <a:rPr lang="pl-PL" altLang="pl-PL" sz="1600" dirty="0" smtClean="0">
                <a:ea typeface="Mongolian Baiti" panose="03000500000000000000" pitchFamily="66" charset="0"/>
              </a:rPr>
              <a:t>od dnia </a:t>
            </a:r>
            <a:r>
              <a:rPr lang="pl-PL" altLang="pl-PL" sz="1600" dirty="0">
                <a:ea typeface="Mongolian Baiti" panose="03000500000000000000" pitchFamily="66" charset="0"/>
              </a:rPr>
              <a:t>następującego po dniu wysłania </a:t>
            </a:r>
            <a:r>
              <a:rPr lang="pl-PL" altLang="pl-PL" sz="1600" dirty="0" smtClean="0">
                <a:ea typeface="Mongolian Baiti" panose="03000500000000000000" pitchFamily="66" charset="0"/>
              </a:rPr>
              <a:t>wezwania.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altLang="pl-PL" sz="1600" dirty="0" smtClean="0">
                <a:ea typeface="Mongolian Baiti" panose="03000500000000000000" pitchFamily="66" charset="0"/>
              </a:rPr>
              <a:t>Gdy uzupełnienie braków wymaga korekty/uzupełnienia wniosku również w LSI 2014 na ponowną publikację i wpływ do WUP </a:t>
            </a:r>
            <a:r>
              <a:rPr lang="pl-PL" sz="1600" i="1" dirty="0"/>
              <a:t>Oświadczenia o </a:t>
            </a:r>
            <a:r>
              <a:rPr lang="pl-PL" sz="1600" i="1" dirty="0" smtClean="0"/>
              <a:t>wprowadzeniu uzupełnień/poprawy </a:t>
            </a:r>
            <a:r>
              <a:rPr lang="pl-PL" sz="1600" i="1" dirty="0"/>
              <a:t>dokumentacji </a:t>
            </a:r>
            <a:r>
              <a:rPr lang="pl-PL" sz="1600" i="1" dirty="0" smtClean="0"/>
              <a:t>aplikacyjnej </a:t>
            </a:r>
            <a:r>
              <a:rPr lang="pl-PL" sz="1600" dirty="0" smtClean="0"/>
              <a:t>wnioskodawca ma</a:t>
            </a:r>
            <a:r>
              <a:rPr lang="pl-PL" altLang="pl-PL" sz="1600" dirty="0" smtClean="0">
                <a:ea typeface="Mongolian Baiti" panose="03000500000000000000" pitchFamily="66" charset="0"/>
              </a:rPr>
              <a:t> </a:t>
            </a:r>
            <a:r>
              <a:rPr lang="pl-PL" altLang="pl-PL" sz="1600" b="1" dirty="0" smtClean="0">
                <a:ea typeface="Mongolian Baiti" panose="03000500000000000000" pitchFamily="66" charset="0"/>
              </a:rPr>
              <a:t>10 dni </a:t>
            </a:r>
            <a:r>
              <a:rPr lang="pl-PL" altLang="pl-PL" sz="1600" dirty="0" smtClean="0">
                <a:ea typeface="Mongolian Baiti" panose="03000500000000000000" pitchFamily="66" charset="0"/>
              </a:rPr>
              <a:t>liczonych</a:t>
            </a:r>
            <a:r>
              <a:rPr lang="pl-PL" altLang="pl-PL" sz="1600" b="1" dirty="0" smtClean="0">
                <a:ea typeface="Mongolian Baiti" panose="03000500000000000000" pitchFamily="66" charset="0"/>
              </a:rPr>
              <a:t> </a:t>
            </a:r>
            <a:r>
              <a:rPr lang="pl-PL" altLang="pl-PL" sz="1600" dirty="0" smtClean="0">
                <a:ea typeface="Mongolian Baiti" panose="03000500000000000000" pitchFamily="66" charset="0"/>
              </a:rPr>
              <a:t>od dnia następującego po dniu wysłania wezwania. </a:t>
            </a:r>
          </a:p>
          <a:p>
            <a:pPr marL="285750" indent="-285750" algn="just">
              <a:lnSpc>
                <a:spcPct val="100000"/>
              </a:lnSpc>
            </a:pPr>
            <a:endParaRPr lang="pl-PL" altLang="pl-PL" dirty="0">
              <a:ea typeface="Mongolian Baiti" panose="03000500000000000000" pitchFamily="66" charset="0"/>
            </a:endParaRPr>
          </a:p>
          <a:p>
            <a:pPr marL="285750" indent="-285750" algn="just">
              <a:lnSpc>
                <a:spcPct val="100000"/>
              </a:lnSpc>
            </a:pPr>
            <a:endParaRPr lang="pl-PL" altLang="pl-PL" dirty="0">
              <a:solidFill>
                <a:srgbClr val="FF0000"/>
              </a:solidFill>
              <a:ea typeface="Mongolian Baiti" panose="03000500000000000000" pitchFamily="66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DFDBBB6D-5D83-4715-8F64-E42080876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29" y="241935"/>
            <a:ext cx="4899341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l-PL" altLang="pl-PL" b="1" dirty="0">
                <a:latin typeface="+mn-lt"/>
                <a:ea typeface="Mongolian Baiti" panose="03000500000000000000" pitchFamily="66" charset="0"/>
              </a:rPr>
              <a:t>Ważne informacje!</a:t>
            </a:r>
          </a:p>
        </p:txBody>
      </p:sp>
    </p:spTree>
    <p:extLst>
      <p:ext uri="{BB962C8B-B14F-4D97-AF65-F5344CB8AC3E}">
        <p14:creationId xmlns:p14="http://schemas.microsoft.com/office/powerpoint/2010/main" val="371202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190018"/>
              </p:ext>
            </p:extLst>
          </p:nvPr>
        </p:nvGraphicFramePr>
        <p:xfrm>
          <a:off x="336224" y="1148243"/>
          <a:ext cx="10528511" cy="4575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1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244">
                <a:tc gridSpan="3"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KRYTERIA</a:t>
                      </a:r>
                      <a:r>
                        <a:rPr lang="pl-PL" sz="1800" baseline="0" dirty="0"/>
                        <a:t> JAKOŚCI</a:t>
                      </a:r>
                      <a:endParaRPr lang="pl-PL" sz="1800" dirty="0"/>
                    </a:p>
                  </a:txBody>
                  <a:tcPr marL="91454" marR="91454" marT="45671" marB="45671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/>
                    </a:p>
                  </a:txBody>
                  <a:tcPr marL="91453" marR="91453" marT="45666" marB="4566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25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Odpowiedniość/ Adekwatność/ Trafność</a:t>
                      </a: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4" marR="91454" marT="45671" marB="45671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Kategoria kryterium mająca na celu zapewnienie, aby wybrane do dofinansowania projekty w jak największym stopniu przyczyniały się do realizacji Strategii ZIT Szczecińskiego Obszaru Metropolitalnego, </a:t>
                      </a: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została </a:t>
                      </a: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uszeregowana w następujący sposób:</a:t>
                      </a: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4" marR="91454" marT="45671" marB="45671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91454" marR="91454" marT="45668" marB="4566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1042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>
                          <a:solidFill>
                            <a:schemeClr val="tx1"/>
                          </a:solidFill>
                        </a:rPr>
                        <a:t>3. Zintegrowany</a:t>
                      </a:r>
                      <a:r>
                        <a:rPr lang="pl-PL" sz="1600" b="1" baseline="0" dirty="0" smtClean="0">
                          <a:solidFill>
                            <a:schemeClr val="tx1"/>
                          </a:solidFill>
                        </a:rPr>
                        <a:t> i komplementarny charakter projektu</a:t>
                      </a:r>
                      <a:endParaRPr lang="pl-PL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4" marR="91454" marT="45671" marB="45671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Ocenie podlegać będzie stopień zintegrowania lub komplementarności projektu z innymi projektami zrealizowanymi, realizowanymi bądź planowanymi do realizacji w ramach Strategii ZIT SOM.</a:t>
                      </a:r>
                      <a:endParaRPr lang="pl-PL" sz="1600" baseline="0" dirty="0"/>
                    </a:p>
                  </a:txBody>
                  <a:tcPr marL="91454" marR="91454" marT="45671" marB="4567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baseline="0" dirty="0">
                          <a:solidFill>
                            <a:srgbClr val="00B050"/>
                          </a:solidFill>
                          <a:effectLst/>
                        </a:rPr>
                        <a:t>Skala punktów: </a:t>
                      </a:r>
                      <a:r>
                        <a:rPr lang="pl-PL" sz="1600" b="1" baseline="0" dirty="0" smtClean="0">
                          <a:solidFill>
                            <a:srgbClr val="00B050"/>
                          </a:solidFill>
                          <a:effectLst/>
                        </a:rPr>
                        <a:t>0-18 </a:t>
                      </a:r>
                      <a:endParaRPr lang="pl-PL" sz="1600" b="1" baseline="0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punktów nie dyskwalifikuje projektu</a:t>
                      </a:r>
                      <a:endParaRPr lang="pl-PL" sz="1600" b="1" dirty="0" smtClean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91454" marR="91454" marT="45671" marB="4567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4795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smtClean="0"/>
                        <a:t>4.</a:t>
                      </a:r>
                      <a:r>
                        <a:rPr lang="pl-PL" sz="1600" b="1" baseline="0" dirty="0" smtClean="0"/>
                        <a:t> Szczegółowy charakter projektu </a:t>
                      </a:r>
                      <a:endParaRPr lang="pl-PL" sz="1600" b="1" dirty="0"/>
                    </a:p>
                  </a:txBody>
                  <a:tcPr marL="91454" marR="91454" marT="45671" marB="45671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Ocenie podlegać będzie w jakim stopniu projekt umożliwi zastosowanie nowoczesnych metod i narzędzi z ukierunkowaniem na obszary wiejskie . Najwyżej punktowane będą projekty przyczyniające się do ograniczenia nierówności w dysproporcjach pomiędzy kształceniem w szkołach wiejskich i miejskich.</a:t>
                      </a:r>
                      <a:endParaRPr lang="pl-PL" sz="1600" b="0" dirty="0">
                        <a:solidFill>
                          <a:srgbClr val="FF0000"/>
                        </a:solidFill>
                      </a:endParaRPr>
                    </a:p>
                  </a:txBody>
                  <a:tcPr marL="91454" marR="91454" marT="45671" marB="45671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600"/>
                        </a:spcAft>
                      </a:pPr>
                      <a:r>
                        <a:rPr lang="pl-PL" sz="1600" b="1" dirty="0">
                          <a:solidFill>
                            <a:srgbClr val="00B050"/>
                          </a:solidFill>
                        </a:rPr>
                        <a:t>Skala punktów: </a:t>
                      </a:r>
                      <a:r>
                        <a:rPr lang="pl-PL" sz="1600" b="1" dirty="0" smtClean="0">
                          <a:solidFill>
                            <a:srgbClr val="00B050"/>
                          </a:solidFill>
                        </a:rPr>
                        <a:t>1-12 </a:t>
                      </a:r>
                      <a:endParaRPr lang="pl-PL" sz="1600" b="1" dirty="0">
                        <a:solidFill>
                          <a:srgbClr val="00B050"/>
                        </a:solidFill>
                      </a:endParaRPr>
                    </a:p>
                  </a:txBody>
                  <a:tcPr marL="91454" marR="91454" marT="45671" marB="4567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8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6650" y="863056"/>
            <a:ext cx="10875780" cy="4905977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l-PL" altLang="pl-PL" b="1" dirty="0">
                <a:solidFill>
                  <a:srgbClr val="002060"/>
                </a:solidFill>
                <a:ea typeface="Mongolian Baiti" panose="03000500000000000000" pitchFamily="66" charset="0"/>
              </a:rPr>
              <a:t>Wskaźniki</a:t>
            </a:r>
          </a:p>
          <a:p>
            <a:pPr marL="288000" indent="-2880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ea typeface="Mongolian Baiti" panose="03000500000000000000" pitchFamily="66" charset="0"/>
              </a:rPr>
              <a:t>określone są w załączniku nr 13.6 do Strategii ZIT SOM</a:t>
            </a:r>
          </a:p>
          <a:p>
            <a:pPr marL="288000" indent="-2880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ea typeface="Mongolian Baiti" panose="03000500000000000000" pitchFamily="66" charset="0"/>
              </a:rPr>
              <a:t>skala oceny jest skonstruowana tak by małe projekty również otrzymywały punkty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pl-PL" altLang="pl-PL" sz="1050" dirty="0">
              <a:solidFill>
                <a:srgbClr val="002060"/>
              </a:solidFill>
              <a:ea typeface="Mongolian Baiti" panose="03000500000000000000" pitchFamily="66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l-PL" altLang="pl-PL" b="1" dirty="0">
                <a:solidFill>
                  <a:srgbClr val="002060"/>
                </a:solidFill>
                <a:ea typeface="Mongolian Baiti" panose="03000500000000000000" pitchFamily="66" charset="0"/>
              </a:rPr>
              <a:t>Potencjał rozwojowy projektu</a:t>
            </a:r>
          </a:p>
          <a:p>
            <a:pPr marL="288000" indent="-2880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ea typeface="Mongolian Baiti" panose="03000500000000000000" pitchFamily="66" charset="0"/>
              </a:rPr>
              <a:t>pod uwagę brane są projekty finansowane z różnych źródeł</a:t>
            </a:r>
          </a:p>
          <a:p>
            <a:pPr marL="288000" indent="-2880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ea typeface="Mongolian Baiti" panose="03000500000000000000" pitchFamily="66" charset="0"/>
              </a:rPr>
              <a:t>błędne wskazywanie obszaru realizacji projektów – odwoływanie się do projektów realizowanych na obszarze województwa zachodniopomorskiego, a nie do projektów realizowanych na terenie SOM</a:t>
            </a:r>
          </a:p>
          <a:p>
            <a:pPr marL="288000" indent="-2880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ea typeface="Mongolian Baiti" panose="03000500000000000000" pitchFamily="66" charset="0"/>
              </a:rPr>
              <a:t>najwyżej punktowane są projekty, które są kontynuacją lub uzupełnieniem zrealizowanych projektów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pl-PL" altLang="pl-PL" sz="1050" b="1" dirty="0">
              <a:solidFill>
                <a:srgbClr val="002060"/>
              </a:solidFill>
              <a:ea typeface="Mongolian Baiti" panose="03000500000000000000" pitchFamily="66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l-PL" altLang="pl-PL" b="1" dirty="0">
                <a:solidFill>
                  <a:srgbClr val="002060"/>
                </a:solidFill>
                <a:ea typeface="Mongolian Baiti" panose="03000500000000000000" pitchFamily="66" charset="0"/>
              </a:rPr>
              <a:t>Zintegrowanie i komplementarność</a:t>
            </a:r>
            <a:endParaRPr lang="pl-PL" altLang="pl-PL" b="1" dirty="0">
              <a:ea typeface="Mongolian Baiti" panose="03000500000000000000" pitchFamily="66" charset="0"/>
            </a:endParaRPr>
          </a:p>
          <a:p>
            <a:pPr marL="288000" indent="-2880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ea typeface="Mongolian Baiti" panose="03000500000000000000" pitchFamily="66" charset="0"/>
              </a:rPr>
              <a:t>z dotychczas przeprowadzonych konkursów wynika, że jest to element najniżej oceniany</a:t>
            </a:r>
          </a:p>
          <a:p>
            <a:pPr marL="288000" indent="-2880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ea typeface="Mongolian Baiti" panose="03000500000000000000" pitchFamily="66" charset="0"/>
              </a:rPr>
              <a:t>komplementarność może być wykazywana w stosunku do projektów </a:t>
            </a:r>
            <a:r>
              <a:rPr lang="pl-PL" altLang="pl-PL" dirty="0" smtClean="0">
                <a:ea typeface="Mongolian Baiti" panose="03000500000000000000" pitchFamily="66" charset="0"/>
              </a:rPr>
              <a:t>realizujących </a:t>
            </a:r>
            <a:r>
              <a:rPr lang="pl-PL" altLang="pl-PL" dirty="0">
                <a:ea typeface="Mongolian Baiti" panose="03000500000000000000" pitchFamily="66" charset="0"/>
              </a:rPr>
              <a:t>dowolny cel strategiczny</a:t>
            </a:r>
          </a:p>
          <a:p>
            <a:pPr marL="288000" indent="-2880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ea typeface="Mongolian Baiti" panose="03000500000000000000" pitchFamily="66" charset="0"/>
              </a:rPr>
              <a:t>najwyżej punktowane są projekty wykazujące zintegrowanie lub komplementarność z projektami wpisującymi się </a:t>
            </a:r>
            <a:br>
              <a:rPr lang="pl-PL" altLang="pl-PL" dirty="0">
                <a:ea typeface="Mongolian Baiti" panose="03000500000000000000" pitchFamily="66" charset="0"/>
              </a:rPr>
            </a:br>
            <a:r>
              <a:rPr lang="pl-PL" altLang="pl-PL" dirty="0">
                <a:ea typeface="Mongolian Baiti" panose="03000500000000000000" pitchFamily="66" charset="0"/>
              </a:rPr>
              <a:t>w działanie 1.7 Inwestycje w ramach przedsiębiorstw w ramach Strategii ZIT dla Szczecińskiego Obszaru Metropolitalnego</a:t>
            </a:r>
            <a:br>
              <a:rPr lang="pl-PL" altLang="pl-PL" dirty="0">
                <a:ea typeface="Mongolian Baiti" panose="03000500000000000000" pitchFamily="66" charset="0"/>
              </a:rPr>
            </a:br>
            <a:r>
              <a:rPr lang="pl-PL" altLang="pl-PL" dirty="0">
                <a:ea typeface="Mongolian Baiti" panose="03000500000000000000" pitchFamily="66" charset="0"/>
              </a:rPr>
              <a:t>lub działanie 8.7 Wsparcie szkół i placówek prowadzących szkolenie zawodowe oraz uczniów uczestniczących </a:t>
            </a:r>
            <a:r>
              <a:rPr lang="pl-PL" altLang="pl-PL" dirty="0" smtClean="0">
                <a:ea typeface="Mongolian Baiti" panose="03000500000000000000" pitchFamily="66" charset="0"/>
              </a:rPr>
              <a:t/>
            </a:r>
            <a:br>
              <a:rPr lang="pl-PL" altLang="pl-PL" dirty="0" smtClean="0">
                <a:ea typeface="Mongolian Baiti" panose="03000500000000000000" pitchFamily="66" charset="0"/>
              </a:rPr>
            </a:br>
            <a:r>
              <a:rPr lang="pl-PL" altLang="pl-PL" dirty="0" smtClean="0">
                <a:ea typeface="Mongolian Baiti" panose="03000500000000000000" pitchFamily="66" charset="0"/>
              </a:rPr>
              <a:t>w </a:t>
            </a:r>
            <a:r>
              <a:rPr lang="pl-PL" altLang="pl-PL" dirty="0">
                <a:ea typeface="Mongolian Baiti" panose="03000500000000000000" pitchFamily="66" charset="0"/>
              </a:rPr>
              <a:t>kształceniu zawodowym i osób dorosłych uczestniczących w pozaszkolnych formach kształcenia zawodowego </a:t>
            </a:r>
            <a:r>
              <a:rPr lang="pl-PL" altLang="pl-PL" dirty="0" smtClean="0">
                <a:ea typeface="Mongolian Baiti" panose="03000500000000000000" pitchFamily="66" charset="0"/>
              </a:rPr>
              <a:t/>
            </a:r>
            <a:br>
              <a:rPr lang="pl-PL" altLang="pl-PL" dirty="0" smtClean="0">
                <a:ea typeface="Mongolian Baiti" panose="03000500000000000000" pitchFamily="66" charset="0"/>
              </a:rPr>
            </a:br>
            <a:r>
              <a:rPr lang="pl-PL" altLang="pl-PL" dirty="0" smtClean="0">
                <a:ea typeface="Mongolian Baiti" panose="03000500000000000000" pitchFamily="66" charset="0"/>
              </a:rPr>
              <a:t>w </a:t>
            </a:r>
            <a:r>
              <a:rPr lang="pl-PL" altLang="pl-PL" dirty="0">
                <a:ea typeface="Mongolian Baiti" panose="03000500000000000000" pitchFamily="66" charset="0"/>
              </a:rPr>
              <a:t>ramach Strategii ZIT dla Szczecińskiego Obszaru Metropolitalnego RPO WZ 2014-2020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pl-PL" altLang="pl-PL" sz="1050" b="1" dirty="0">
              <a:solidFill>
                <a:srgbClr val="002060"/>
              </a:solidFill>
              <a:ea typeface="Mongolian Baiti" panose="03000500000000000000" pitchFamily="66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pl-PL" altLang="pl-PL" b="1" dirty="0">
                <a:solidFill>
                  <a:srgbClr val="002060"/>
                </a:solidFill>
                <a:ea typeface="Mongolian Baiti" panose="03000500000000000000" pitchFamily="66" charset="0"/>
              </a:rPr>
              <a:t>Szczegółowy charakter projektu</a:t>
            </a:r>
            <a:endParaRPr lang="pl-PL" altLang="pl-PL" b="1" dirty="0">
              <a:ea typeface="Mongolian Baiti" panose="03000500000000000000" pitchFamily="66" charset="0"/>
            </a:endParaRPr>
          </a:p>
          <a:p>
            <a:pPr marL="288000" indent="-2880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dirty="0">
                <a:ea typeface="Mongolian Baiti" panose="03000500000000000000" pitchFamily="66" charset="0"/>
              </a:rPr>
              <a:t>element jest oceniany na podstawie miejsca realizacji projektu</a:t>
            </a:r>
          </a:p>
          <a:p>
            <a:pPr marL="288000" indent="-2880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altLang="pl-PL" dirty="0" smtClean="0">
                <a:ea typeface="Mongolian Baiti" panose="03000500000000000000" pitchFamily="66" charset="0"/>
              </a:rPr>
              <a:t>najwyżej </a:t>
            </a:r>
            <a:r>
              <a:rPr lang="pl-PL" altLang="pl-PL" dirty="0">
                <a:ea typeface="Mongolian Baiti" panose="03000500000000000000" pitchFamily="66" charset="0"/>
              </a:rPr>
              <a:t>oceniane są projekty realizowane na obszarach wiejskich</a:t>
            </a:r>
          </a:p>
          <a:p>
            <a:pPr algn="just">
              <a:lnSpc>
                <a:spcPct val="114000"/>
              </a:lnSpc>
            </a:pPr>
            <a:endParaRPr lang="pl-PL" b="1" dirty="0" smtClean="0"/>
          </a:p>
        </p:txBody>
      </p:sp>
    </p:spTree>
    <p:extLst>
      <p:ext uri="{BB962C8B-B14F-4D97-AF65-F5344CB8AC3E}">
        <p14:creationId xmlns:p14="http://schemas.microsoft.com/office/powerpoint/2010/main" val="282243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Pytania od Beneficjentów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altLang="pl-PL" dirty="0">
                <a:ea typeface="Mongolian Baiti" pitchFamily="66" charset="0"/>
              </a:rPr>
              <a:t>w</a:t>
            </a:r>
            <a:r>
              <a:rPr lang="pl-PL" altLang="pl-PL" dirty="0" smtClean="0">
                <a:ea typeface="Mongolian Baiti" pitchFamily="66" charset="0"/>
              </a:rPr>
              <a:t> </a:t>
            </a:r>
            <a:r>
              <a:rPr lang="pl-PL" altLang="pl-PL" dirty="0">
                <a:ea typeface="Mongolian Baiti" pitchFamily="66" charset="0"/>
              </a:rPr>
              <a:t>ramach Działania </a:t>
            </a:r>
            <a:r>
              <a:rPr lang="pl-PL" altLang="pl-PL" dirty="0" smtClean="0">
                <a:ea typeface="Mongolian Baiti" pitchFamily="66" charset="0"/>
              </a:rPr>
              <a:t>8.3 </a:t>
            </a:r>
            <a:r>
              <a:rPr lang="pl-PL" altLang="pl-PL" dirty="0">
                <a:ea typeface="Mongolian Baiti" pitchFamily="66" charset="0"/>
              </a:rPr>
              <a:t>Regionalnego Programu Operacyjnego Województwa Zachodniopomorskiego 2014-2020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922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 algn="ctr">
              <a:spcAft>
                <a:spcPts val="0"/>
              </a:spcAft>
            </a:pPr>
            <a:r>
              <a:rPr lang="pl-PL" sz="2000" b="1" dirty="0" smtClean="0">
                <a:latin typeface="+mn-lt"/>
                <a:ea typeface="Times New Roman" panose="02020603050405020304" pitchFamily="18" charset="0"/>
              </a:rPr>
              <a:t>1. KRYTERIA </a:t>
            </a:r>
            <a:r>
              <a:rPr lang="pl-PL" sz="2000" b="1" dirty="0">
                <a:latin typeface="+mn-lt"/>
                <a:ea typeface="Times New Roman" panose="02020603050405020304" pitchFamily="18" charset="0"/>
              </a:rPr>
              <a:t>DOSTĘPU – DOBÓR GRUPY DOCELOWEJ.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l-PL" sz="20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" y="1318002"/>
            <a:ext cx="9759141" cy="434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5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743" y="240014"/>
            <a:ext cx="7904795" cy="195454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b="1" dirty="0" smtClean="0">
                <a:latin typeface="+mn-lt"/>
                <a:ea typeface="Times New Roman" panose="02020603050405020304" pitchFamily="18" charset="0"/>
              </a:rPr>
              <a:t>2. </a:t>
            </a:r>
            <a:r>
              <a:rPr lang="pl-PL" sz="2200" b="1" dirty="0" smtClean="0">
                <a:latin typeface="+mn-lt"/>
                <a:cs typeface="Arial" panose="020B0604020202020204" pitchFamily="34" charset="0"/>
              </a:rPr>
              <a:t>REALIZACJA PROJEKTÓW W SZKOŁACH, GDZIE REALIZOWANO JUŻ PROJEKTY – DOSTĘPNOŚĆ, FORMA WSPARCIA.</a:t>
            </a:r>
            <a:br>
              <a:rPr lang="pl-PL" sz="2200" b="1" dirty="0" smtClean="0">
                <a:latin typeface="+mn-lt"/>
                <a:cs typeface="Arial" panose="020B0604020202020204" pitchFamily="34" charset="0"/>
              </a:rPr>
            </a:br>
            <a:r>
              <a:rPr lang="pl-PL" sz="2000" b="1" dirty="0">
                <a:latin typeface="+mn-lt"/>
                <a:cs typeface="Arial" panose="020B0604020202020204" pitchFamily="34" charset="0"/>
              </a:rPr>
              <a:t>Czy jeżeli wystąpiło „działanie” np. szkolenie logopedy w indywidualizacji, to czy teraz np. może być szkolenie nauczycieli </a:t>
            </a:r>
            <a:r>
              <a:rPr lang="pl-PL" sz="2000" b="1" dirty="0" smtClean="0">
                <a:latin typeface="+mn-lt"/>
                <a:cs typeface="Arial" panose="020B0604020202020204" pitchFamily="34" charset="0"/>
              </a:rPr>
              <a:t>z kompetencji </a:t>
            </a:r>
            <a:r>
              <a:rPr lang="pl-PL" sz="2000" b="1" dirty="0">
                <a:latin typeface="+mn-lt"/>
                <a:cs typeface="Arial" panose="020B0604020202020204" pitchFamily="34" charset="0"/>
              </a:rPr>
              <a:t>TIK itp</a:t>
            </a:r>
            <a:r>
              <a:rPr lang="pl-PL" sz="2000" b="1" dirty="0" smtClean="0">
                <a:latin typeface="+mn-lt"/>
                <a:cs typeface="Arial" panose="020B0604020202020204" pitchFamily="34" charset="0"/>
              </a:rPr>
              <a:t>.?</a:t>
            </a:r>
            <a:r>
              <a:rPr lang="pl-PL" sz="2000" b="1" i="1" dirty="0" smtClean="0"/>
              <a:t/>
            </a:r>
            <a:br>
              <a:rPr lang="pl-PL" sz="2000" b="1" i="1" dirty="0" smtClean="0"/>
            </a:br>
            <a:r>
              <a:rPr lang="pl-PL" sz="2000" dirty="0"/>
              <a:t/>
            </a:r>
            <a:br>
              <a:rPr lang="pl-PL" sz="2000" dirty="0"/>
            </a:br>
            <a:endParaRPr lang="pl-PL" sz="2000" b="1" u="sng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9743" y="1629296"/>
            <a:ext cx="10515600" cy="420549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</a:pPr>
            <a:r>
              <a:rPr lang="pl-PL" sz="22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pl-PL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dofinansowanie w ramach niniejszego konkursu, może ubiegać się Wnioskodawca, który </a:t>
            </a:r>
            <a:r>
              <a:rPr lang="pl-PL" sz="2200" u="sng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 otrzymał dofinansowania na takie same działania dla tych samych placówek </a:t>
            </a:r>
            <a:r>
              <a:rPr lang="pl-PL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ramach </a:t>
            </a:r>
            <a:r>
              <a:rPr lang="pl-PL" sz="22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konkursów nr</a:t>
            </a:r>
            <a:r>
              <a:rPr lang="pl-PL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RPZP.08.02.00-IP.02-32-K15/16, RPZP.08.03.00-IP.02-32-K04/16, </a:t>
            </a:r>
            <a:r>
              <a:rPr lang="pl-PL" sz="22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RPZP.08.03.00-IP.02-32-K20/17, RPZP.08.05.00-IP.02-32-001/15 (w </a:t>
            </a:r>
            <a:r>
              <a:rPr lang="pl-PL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ramach RPZP.KS-IZ.00-32-001/15). </a:t>
            </a:r>
            <a:endParaRPr lang="pl-PL" sz="22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pl-PL" sz="22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Intencją </a:t>
            </a:r>
            <a:r>
              <a:rPr lang="pl-PL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wprowadzenia kryterium jest niepowielanie działań w szkołach/placówkach objętych wsparciem </a:t>
            </a:r>
            <a:r>
              <a:rPr lang="pl-PL" sz="22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l-PL" sz="22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2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</a:t>
            </a:r>
            <a:r>
              <a:rPr lang="pl-PL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ramach projektów składanych w odpowiedzi na dotychczas ogłaszane konkursy w ramach Działań 8.2, 8.3, 8.5. </a:t>
            </a:r>
          </a:p>
          <a:p>
            <a:pPr>
              <a:lnSpc>
                <a:spcPct val="160000"/>
              </a:lnSpc>
            </a:pPr>
            <a:r>
              <a:rPr lang="pl-P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Oznacza </a:t>
            </a:r>
            <a:r>
              <a:rPr lang="pl-P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to, iż Wnioskodawca może ubiegać się o dofinansowanie na inną </a:t>
            </a:r>
            <a:r>
              <a:rPr lang="pl-P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niż w </a:t>
            </a:r>
            <a:r>
              <a:rPr lang="pl-P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poprzednich konkursach szkołę/placówkę. </a:t>
            </a:r>
            <a:endParaRPr lang="pl-PL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pl-PL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Dopuszcza się jednak również możliwość ubiegania się o dofinansowanie na tą samą szkołę/placówkę objętą wsparciem w poprzednich w/w konkursach. Jednakże w takim przypadku, działania realizowane w projekcie składanym w ramach niniejszego konkursu nie mogą być tożsame z działaniami realizowanymi w ramach poprzednich konkursów. Oznacza to, iż realizowane do tej pory formy wsparcia w ramach poszczególnych typów projektów, nie mogą być powielane. </a:t>
            </a:r>
          </a:p>
          <a:p>
            <a:pPr>
              <a:lnSpc>
                <a:spcPct val="100000"/>
              </a:lnSpc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841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743" y="240015"/>
            <a:ext cx="7816697" cy="2004420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latin typeface="+mn-lt"/>
                <a:ea typeface="Times New Roman" panose="02020603050405020304" pitchFamily="18" charset="0"/>
              </a:rPr>
              <a:t>2. </a:t>
            </a:r>
            <a:r>
              <a:rPr lang="pl-PL" sz="2000" b="1" dirty="0">
                <a:latin typeface="+mn-lt"/>
                <a:cs typeface="Arial" panose="020B0604020202020204" pitchFamily="34" charset="0"/>
              </a:rPr>
              <a:t>REALIZACJA PROJEKTÓW W SZKOŁACH, GDZIE REALIZOWANO JUŻ PROJEKTY – DOSTĘPNOŚĆ, FORMA WSPARCIA.</a:t>
            </a:r>
            <a:br>
              <a:rPr lang="pl-PL" sz="2000" b="1" dirty="0">
                <a:latin typeface="+mn-lt"/>
                <a:cs typeface="Arial" panose="020B0604020202020204" pitchFamily="34" charset="0"/>
              </a:rPr>
            </a:br>
            <a:r>
              <a:rPr lang="pl-PL" sz="2000" b="1" dirty="0">
                <a:latin typeface="+mn-lt"/>
                <a:cs typeface="Arial" panose="020B0604020202020204" pitchFamily="34" charset="0"/>
              </a:rPr>
              <a:t>Czy jeżeli wystąpiło „działanie” np. szkolenie logopedy </a:t>
            </a:r>
            <a:r>
              <a:rPr lang="pl-PL" sz="2000" b="1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pl-PL" sz="2000" b="1" dirty="0" smtClean="0">
                <a:latin typeface="+mn-lt"/>
                <a:cs typeface="Arial" panose="020B0604020202020204" pitchFamily="34" charset="0"/>
              </a:rPr>
            </a:br>
            <a:r>
              <a:rPr lang="pl-PL" sz="2000" b="1" dirty="0" smtClean="0">
                <a:latin typeface="+mn-lt"/>
                <a:cs typeface="Arial" panose="020B0604020202020204" pitchFamily="34" charset="0"/>
              </a:rPr>
              <a:t>w </a:t>
            </a:r>
            <a:r>
              <a:rPr lang="pl-PL" sz="2000" b="1" dirty="0">
                <a:latin typeface="+mn-lt"/>
                <a:cs typeface="Arial" panose="020B0604020202020204" pitchFamily="34" charset="0"/>
              </a:rPr>
              <a:t>indywidualizacji, to czy teraz np. może być szkolenie nauczycieli </a:t>
            </a:r>
            <a:r>
              <a:rPr lang="pl-PL" sz="2000" b="1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pl-PL" sz="2000" b="1" dirty="0" smtClean="0">
                <a:latin typeface="+mn-lt"/>
                <a:cs typeface="Arial" panose="020B0604020202020204" pitchFamily="34" charset="0"/>
              </a:rPr>
            </a:br>
            <a:r>
              <a:rPr lang="pl-PL" sz="2000" b="1" dirty="0" smtClean="0">
                <a:latin typeface="+mn-lt"/>
                <a:cs typeface="Arial" panose="020B0604020202020204" pitchFamily="34" charset="0"/>
              </a:rPr>
              <a:t>z </a:t>
            </a:r>
            <a:r>
              <a:rPr lang="pl-PL" sz="2000" b="1" dirty="0">
                <a:latin typeface="+mn-lt"/>
                <a:cs typeface="Arial" panose="020B0604020202020204" pitchFamily="34" charset="0"/>
              </a:rPr>
              <a:t>kompetencji TIK itp.?</a:t>
            </a:r>
            <a:endParaRPr lang="pl-PL" sz="20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9743" y="2244435"/>
            <a:ext cx="10515600" cy="276813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Mając na względzie powyższe, w przypadku gdy w poprzednim konkursie w ramach realizowanego przez Wnioskodawcę projektu założono formy wsparcia dotyczące np. przygotowania nauczycieli do prowadzenia procesu indywidualizacji pracy z uczniem ze specjalnymi potrzebami edukacyjnymi, w ramach 3 typu, </a:t>
            </a:r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tj</a:t>
            </a:r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Indywidualizacja pracy z uczniem ze szczególnymi potrzebami edukacyjnymi, w tym ucznia młodszego oraz ucznia zdolnego i wsparcie uczniów zagrożonych przedwczesnym zakończeniem nauki szkolnej, </a:t>
            </a:r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niniejszym konkursie można ubiegać </a:t>
            </a:r>
            <a:r>
              <a:rPr lang="pl-PL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się o </a:t>
            </a:r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dofinansowanie np. na działania dotyczące podnoszenia kompetencji cyfrowych nauczycieli w ramach 5 typu projektu tj. </a:t>
            </a:r>
            <a:r>
              <a:rPr lang="pl-PL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Korzystanie z technologii informacyjno-komunikacyjnych (TIK).  </a:t>
            </a:r>
            <a:endParaRPr lang="pl-PL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510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743" y="240015"/>
            <a:ext cx="7816697" cy="132277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200" b="1" i="1" dirty="0" smtClean="0">
                <a:latin typeface="+mn-lt"/>
                <a:cs typeface="Arial" panose="020B0604020202020204" pitchFamily="34" charset="0"/>
              </a:rPr>
              <a:t>3. </a:t>
            </a:r>
            <a:r>
              <a:rPr lang="pl-PL" sz="2200" b="1" dirty="0" smtClean="0">
                <a:latin typeface="+mn-lt"/>
                <a:cs typeface="Arial" panose="020B0604020202020204" pitchFamily="34" charset="0"/>
              </a:rPr>
              <a:t>Z POWODU BRAKU TESTÓW KOMPETENCJI, PROSZĘ O OMÓWIENIE DOSTĘPNOŚCI SZKÓŁ DO PROJEKTU W ZWIĄZKU Z „WYNIKAMI NAUCZANIA” </a:t>
            </a:r>
            <a:r>
              <a:rPr lang="pl-PL" sz="2200" b="1" dirty="0">
                <a:latin typeface="+mn-lt"/>
                <a:cs typeface="Arial" panose="020B0604020202020204" pitchFamily="34" charset="0"/>
              </a:rPr>
              <a:t>– </a:t>
            </a:r>
            <a:r>
              <a:rPr lang="pl-PL" sz="2200" b="1" dirty="0" smtClean="0">
                <a:latin typeface="+mn-lt"/>
                <a:cs typeface="Arial" panose="020B0604020202020204" pitchFamily="34" charset="0"/>
              </a:rPr>
              <a:t>INNE KRYTERIUM NIŻ DIAGNOZA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9743" y="1662546"/>
            <a:ext cx="10515600" cy="3749040"/>
          </a:xfrm>
        </p:spPr>
        <p:txBody>
          <a:bodyPr/>
          <a:lstStyle/>
          <a:p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niniejszym konkursie kryterium dopuszczalności dotyczące wyników egzaminów zewnętrznych nie wyższych  niż średnia dla województwa nie ma zastosowania. Oznacza to, iż Wnioskodawca </a:t>
            </a:r>
            <a: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może w </a:t>
            </a:r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ramach konkursu ubiegać się o dofinansowanie dla szkół/placówek, w których wyniki egzaminów były wyższe niż średnia dla województwa. </a:t>
            </a:r>
            <a:endParaRPr lang="pl-PL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Jednakże należy mieć na względzie fakt, iż zajęcia przewidziane do realizacji w ramach projektu oraz ich poziom, tj. np. dobór zajęć dydaktyczno-wyrównawczych lub zajęć rozwijających uzdolnienia, powinien odbywać się na podstawie indywidualnej diagnozy popartej np. wynikami w nauce, z której wynika zapotrzebowanie szkoły/placówki na przedmiotowe zajęcia. </a:t>
            </a:r>
          </a:p>
          <a:p>
            <a:pPr>
              <a:lnSpc>
                <a:spcPct val="100000"/>
              </a:lnSpc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627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ytuł 1">
            <a:extLst>
              <a:ext uri="{FF2B5EF4-FFF2-40B4-BE49-F238E27FC236}">
                <a16:creationId xmlns:a16="http://schemas.microsoft.com/office/drawing/2014/main" id="{6EA591ED-DEE4-41FF-9D6E-9EA901EA112B}"/>
              </a:ext>
            </a:extLst>
          </p:cNvPr>
          <p:cNvSpPr txBox="1">
            <a:spLocks/>
          </p:cNvSpPr>
          <p:nvPr/>
        </p:nvSpPr>
        <p:spPr bwMode="auto">
          <a:xfrm>
            <a:off x="838200" y="2724150"/>
            <a:ext cx="10515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8800">
                <a:solidFill>
                  <a:srgbClr val="002060"/>
                </a:solidFill>
                <a:latin typeface="Calibri" panose="020F0502020204030204" pitchFamily="34" charset="0"/>
                <a:ea typeface="Mongolian Baiti" panose="03000500000000000000" pitchFamily="66" charset="0"/>
                <a:cs typeface="Mongolian Baiti" panose="03000500000000000000" pitchFamily="66" charset="0"/>
              </a:rPr>
              <a:t>Informacja i promocja</a:t>
            </a:r>
          </a:p>
        </p:txBody>
      </p:sp>
    </p:spTree>
    <p:extLst>
      <p:ext uri="{BB962C8B-B14F-4D97-AF65-F5344CB8AC3E}">
        <p14:creationId xmlns:p14="http://schemas.microsoft.com/office/powerpoint/2010/main" val="141207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429A59-8C80-452C-8AD1-25A39D188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38" y="391564"/>
            <a:ext cx="11349037" cy="500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b="1" dirty="0">
                <a:latin typeface="+mn-lt"/>
              </a:rPr>
              <a:t>Informacja i promocja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2F2423-9522-46F6-8446-9D6E2CAA5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38" y="1014153"/>
            <a:ext cx="10830183" cy="5176458"/>
          </a:xfrm>
        </p:spPr>
        <p:txBody>
          <a:bodyPr>
            <a:normAutofit/>
          </a:bodyPr>
          <a:lstStyle/>
          <a:p>
            <a:pPr marL="285750" lvl="1" indent="-28575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altLang="pl-PL" sz="1800" b="1" i="1" dirty="0">
                <a:ea typeface="Mongolian Baiti" panose="03000500000000000000" pitchFamily="66" charset="0"/>
              </a:rPr>
              <a:t>Wytyczne</a:t>
            </a:r>
            <a:r>
              <a:rPr lang="pl-PL" altLang="pl-PL" sz="1800" i="1" dirty="0">
                <a:ea typeface="Mongolian Baiti" panose="03000500000000000000" pitchFamily="66" charset="0"/>
              </a:rPr>
              <a:t> Ministra Infrastruktury i Rozwoju </a:t>
            </a:r>
            <a:r>
              <a:rPr lang="pl-PL" altLang="pl-PL" sz="1800" b="1" i="1" dirty="0">
                <a:ea typeface="Mongolian Baiti" panose="03000500000000000000" pitchFamily="66" charset="0"/>
              </a:rPr>
              <a:t>w zakresie informacji i promocji</a:t>
            </a:r>
            <a:r>
              <a:rPr lang="pl-PL" altLang="pl-PL" sz="1800" i="1" dirty="0">
                <a:ea typeface="Mongolian Baiti" panose="03000500000000000000" pitchFamily="66" charset="0"/>
              </a:rPr>
              <a:t> programów operacyjnych polityki spójności na lata 2014-2020</a:t>
            </a:r>
            <a:r>
              <a:rPr lang="pl-PL" altLang="pl-PL" sz="1800" i="1" dirty="0" smtClean="0">
                <a:ea typeface="Mongolian Baiti" panose="03000500000000000000" pitchFamily="66" charset="0"/>
              </a:rPr>
              <a:t>;</a:t>
            </a:r>
          </a:p>
          <a:p>
            <a:pPr marL="285750" lvl="1" indent="-28575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altLang="pl-PL" sz="1800" b="1" i="1" dirty="0">
                <a:ea typeface="Mongolian Baiti" panose="03000500000000000000" pitchFamily="66" charset="0"/>
              </a:rPr>
              <a:t>Podręcznik wnioskodawcy i beneficjenta </a:t>
            </a:r>
            <a:r>
              <a:rPr lang="pl-PL" altLang="pl-PL" sz="1800" i="1" dirty="0">
                <a:ea typeface="Mongolian Baiti" panose="03000500000000000000" pitchFamily="66" charset="0"/>
              </a:rPr>
              <a:t>programów polityki spójności 2014-2020 w zakresie informacji </a:t>
            </a:r>
            <a:r>
              <a:rPr lang="pl-PL" altLang="pl-PL" sz="1800" i="1" dirty="0" smtClean="0">
                <a:ea typeface="Mongolian Baiti" panose="03000500000000000000" pitchFamily="66" charset="0"/>
              </a:rPr>
              <a:t/>
            </a:r>
            <a:br>
              <a:rPr lang="pl-PL" altLang="pl-PL" sz="1800" i="1" dirty="0" smtClean="0">
                <a:ea typeface="Mongolian Baiti" panose="03000500000000000000" pitchFamily="66" charset="0"/>
              </a:rPr>
            </a:br>
            <a:r>
              <a:rPr lang="pl-PL" altLang="pl-PL" sz="1800" i="1" dirty="0" smtClean="0">
                <a:ea typeface="Mongolian Baiti" panose="03000500000000000000" pitchFamily="66" charset="0"/>
              </a:rPr>
              <a:t>i </a:t>
            </a:r>
            <a:r>
              <a:rPr lang="pl-PL" altLang="pl-PL" sz="1800" i="1" dirty="0">
                <a:ea typeface="Mongolian Baiti" panose="03000500000000000000" pitchFamily="66" charset="0"/>
              </a:rPr>
              <a:t>promocji </a:t>
            </a:r>
            <a:r>
              <a:rPr lang="pl-PL" sz="1800" dirty="0"/>
              <a:t>(aktualizacja z 21 lipca 2017 r.)</a:t>
            </a:r>
            <a:r>
              <a:rPr lang="pl-PL" altLang="pl-PL" sz="1800" i="1" dirty="0">
                <a:ea typeface="Mongolian Baiti" panose="03000500000000000000" pitchFamily="66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i="1" dirty="0">
                <a:ea typeface="Mongolian Baiti" panose="03000500000000000000" pitchFamily="66" charset="0"/>
              </a:rPr>
              <a:t>Księga identyfikacji wizualnej znaku marki Fundusze Europejskie i znaków programów polityki spójności na lata 2014-2020 </a:t>
            </a:r>
            <a:r>
              <a:rPr lang="pl-PL" dirty="0"/>
              <a:t>(aktualizacja z lipca 2017 r</a:t>
            </a:r>
            <a:r>
              <a:rPr lang="pl-PL" dirty="0" smtClean="0"/>
              <a:t>.);</a:t>
            </a:r>
            <a:endParaRPr lang="pl-PL" altLang="pl-PL" sz="1800" i="1" dirty="0">
              <a:ea typeface="Mongolian Baiti" panose="03000500000000000000" pitchFamily="66" charset="0"/>
            </a:endParaRPr>
          </a:p>
          <a:p>
            <a:pPr marL="285750" lvl="1" indent="-28575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altLang="pl-PL" sz="1800" i="1" dirty="0">
                <a:ea typeface="Mongolian Baiti" panose="03000500000000000000" pitchFamily="66" charset="0"/>
              </a:rPr>
              <a:t>Strategia komunikacji polityki spójności na lata 2014-2020;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b="1" i="1" dirty="0" smtClean="0">
                <a:ea typeface="Mongolian Baiti" panose="03000500000000000000" pitchFamily="66" charset="0"/>
              </a:rPr>
              <a:t>Strategia </a:t>
            </a:r>
            <a:r>
              <a:rPr lang="pl-PL" altLang="pl-PL" b="1" i="1" dirty="0">
                <a:ea typeface="Mongolian Baiti" panose="03000500000000000000" pitchFamily="66" charset="0"/>
              </a:rPr>
              <a:t>Komunikacji Regionalnego Programu Operacyjnego Województwa Zachodniopomorskiego 2014-2020.</a:t>
            </a:r>
          </a:p>
        </p:txBody>
      </p:sp>
      <p:sp>
        <p:nvSpPr>
          <p:cNvPr id="4" name="Prostokąt 3"/>
          <p:cNvSpPr/>
          <p:nvPr/>
        </p:nvSpPr>
        <p:spPr>
          <a:xfrm>
            <a:off x="379239" y="5448987"/>
            <a:ext cx="8520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B0F0"/>
                </a:solidFill>
              </a:rPr>
              <a:t>www.wup.pl/rpo/realizuje-projekt/poznaj-zasady-promowania-projektu/</a:t>
            </a:r>
            <a:endParaRPr lang="pl-PL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94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43A186-87BC-4D06-998C-EBC41E1CE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38" y="366626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pl-PL" altLang="pl-PL" b="1" dirty="0">
                <a:latin typeface="+mn-lt"/>
                <a:ea typeface="Mongolian Baiti" panose="03000500000000000000" pitchFamily="66" charset="0"/>
              </a:rPr>
              <a:t>Obowiązki informacyjne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9DB013-6C6E-4D90-837F-458A2FB2B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39" y="1014152"/>
            <a:ext cx="10702592" cy="4763193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pl-PL" altLang="pl-PL" sz="1600" dirty="0">
                <a:ea typeface="Mongolian Baiti" panose="03000500000000000000" pitchFamily="66" charset="0"/>
              </a:rPr>
              <a:t>Beneficjent w zakresie informacji musi co najmniej:</a:t>
            </a:r>
          </a:p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altLang="pl-PL" sz="1600" b="1" dirty="0">
                <a:ea typeface="Mongolian Baiti" panose="03000500000000000000" pitchFamily="66" charset="0"/>
              </a:rPr>
              <a:t> oznaczać znakiem Funduszy Europejskich z nazwą Program Regionalny, barwami RP z nazwą Rzeczpospolita Polska, oficjalnym logo promocyjnym województwa z nazwą Pomorze Zachodnie i znakiem Unii Europejskiej z nazwą Europejski Fundusz Społeczny:</a:t>
            </a:r>
            <a:endParaRPr lang="pl-PL" altLang="pl-PL" sz="1600" dirty="0">
              <a:ea typeface="Mongolian Baiti" panose="03000500000000000000" pitchFamily="66" charset="0"/>
            </a:endParaRPr>
          </a:p>
          <a:p>
            <a:pPr marL="742950" lvl="1" indent="-285750" algn="just" eaLnBrk="1" hangingPunct="1"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pl-PL" altLang="pl-PL" sz="1600" dirty="0">
                <a:ea typeface="Mongolian Baiti" panose="03000500000000000000" pitchFamily="66" charset="0"/>
              </a:rPr>
              <a:t>wszystkie działania informacyjne i promocyjne;</a:t>
            </a:r>
          </a:p>
          <a:p>
            <a:pPr marL="742950" lvl="1" indent="-285750" algn="just" eaLnBrk="1" hangingPunct="1"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pl-PL" altLang="pl-PL" sz="1600" dirty="0">
                <a:ea typeface="Mongolian Baiti" panose="03000500000000000000" pitchFamily="66" charset="0"/>
              </a:rPr>
              <a:t>wszystkie dokumenty związane z realizacją projektu, które podaje do wiadomości publicznej;</a:t>
            </a:r>
          </a:p>
          <a:p>
            <a:pPr marL="742950" lvl="1" indent="-285750" algn="just" eaLnBrk="1" hangingPunct="1"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pl-PL" altLang="pl-PL" sz="1600" dirty="0">
                <a:ea typeface="Mongolian Baiti" panose="03000500000000000000" pitchFamily="66" charset="0"/>
              </a:rPr>
              <a:t>dokumenty i materiały dla osób i podmiotów uczestniczących w projekcie;</a:t>
            </a:r>
          </a:p>
          <a:p>
            <a:pPr marL="742950" lvl="1" indent="-285750" algn="just" eaLnBrk="1" hangingPunct="1">
              <a:lnSpc>
                <a:spcPct val="130000"/>
              </a:lnSpc>
              <a:buFont typeface="Courier New" panose="02070309020205020404" pitchFamily="49" charset="0"/>
              <a:buChar char="o"/>
            </a:pPr>
            <a:r>
              <a:rPr lang="pl-PL" altLang="pl-PL" sz="1600" dirty="0">
                <a:ea typeface="Mongolian Baiti" panose="03000500000000000000" pitchFamily="66" charset="0"/>
              </a:rPr>
              <a:t> wydarzenia związane z projektem (np. odpowiednio oznaczać konferencje, szkolenia, targi itp.);</a:t>
            </a:r>
          </a:p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altLang="pl-PL" sz="1600" dirty="0">
                <a:ea typeface="Mongolian Baiti" panose="03000500000000000000" pitchFamily="66" charset="0"/>
              </a:rPr>
              <a:t> umieścić plakat (lub tablicę informacyjną i/lub pamiątkową) w miejscu realizacji  projektu;</a:t>
            </a:r>
          </a:p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altLang="pl-PL" sz="1600" dirty="0">
                <a:ea typeface="Mongolian Baiti" panose="03000500000000000000" pitchFamily="66" charset="0"/>
              </a:rPr>
              <a:t> umieścić opis projektu na stronie internetowej (jeśli taką posiada);</a:t>
            </a:r>
          </a:p>
          <a:p>
            <a:pPr algn="just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altLang="pl-PL" sz="1600" dirty="0">
                <a:ea typeface="Mongolian Baiti" panose="03000500000000000000" pitchFamily="66" charset="0"/>
              </a:rPr>
              <a:t> dokumentować działania.</a:t>
            </a:r>
          </a:p>
          <a:p>
            <a:pPr marL="742950" lvl="1" indent="-285750" algn="just" eaLnBrk="1" hangingPunct="1">
              <a:lnSpc>
                <a:spcPct val="130000"/>
              </a:lnSpc>
              <a:buFont typeface="Wingdings" panose="05000000000000000000" pitchFamily="2" charset="2"/>
              <a:buChar char="ü"/>
            </a:pPr>
            <a:endParaRPr lang="pl-PL" altLang="pl-PL" sz="1800" dirty="0">
              <a:ea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42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800" b="1" dirty="0">
                <a:latin typeface="+mn-lt"/>
                <a:ea typeface="Mongolian Baiti" panose="03000500000000000000" pitchFamily="66" charset="0"/>
              </a:rPr>
              <a:t>Pisemny wniosek o przyznanie pomocy</a:t>
            </a:r>
            <a:r>
              <a:rPr lang="pl-PL" altLang="pl-PL" dirty="0">
                <a:ea typeface="Mongolian Baiti" panose="03000500000000000000" pitchFamily="66" charset="0"/>
              </a:rPr>
              <a:t/>
            </a:r>
            <a:br>
              <a:rPr lang="pl-PL" altLang="pl-PL" dirty="0">
                <a:ea typeface="Mongolian Baiti" panose="03000500000000000000" pitchFamily="66" charset="0"/>
              </a:rPr>
            </a:br>
            <a:endParaRPr lang="pl-PL" dirty="0"/>
          </a:p>
        </p:txBody>
      </p:sp>
      <p:pic>
        <p:nvPicPr>
          <p:cNvPr id="4" name="Symbol zastępczy zawartości 28">
            <a:extLst>
              <a:ext uri="{FF2B5EF4-FFF2-40B4-BE49-F238E27FC236}">
                <a16:creationId xmlns:a16="http://schemas.microsoft.com/office/drawing/2014/main" id="{C0B7AD0C-7130-4EE7-9F5F-F8A677C52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177708"/>
            <a:ext cx="7255764" cy="45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E2C2C1D5-7A90-44D2-B559-A93585103B16}"/>
              </a:ext>
            </a:extLst>
          </p:cNvPr>
          <p:cNvCxnSpPr/>
          <p:nvPr/>
        </p:nvCxnSpPr>
        <p:spPr>
          <a:xfrm flipV="1">
            <a:off x="2165093" y="3204849"/>
            <a:ext cx="1568196" cy="60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923E82B-F24F-415B-A9F8-ED3684134CFA}"/>
              </a:ext>
            </a:extLst>
          </p:cNvPr>
          <p:cNvSpPr txBox="1"/>
          <p:nvPr/>
        </p:nvSpPr>
        <p:spPr>
          <a:xfrm>
            <a:off x="225924" y="2427160"/>
            <a:ext cx="1962150" cy="1400175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700" dirty="0">
                <a:solidFill>
                  <a:schemeClr val="bg1"/>
                </a:solidFill>
              </a:rPr>
              <a:t>Dane oznaczone na slajdzie kolorem niebieskim generowane są automatycznie.</a:t>
            </a:r>
          </a:p>
        </p:txBody>
      </p: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A87D6158-84A5-4425-9BF6-B8C23EFEDC11}"/>
              </a:ext>
            </a:extLst>
          </p:cNvPr>
          <p:cNvCxnSpPr/>
          <p:nvPr/>
        </p:nvCxnSpPr>
        <p:spPr>
          <a:xfrm flipH="1" flipV="1">
            <a:off x="8712570" y="2657608"/>
            <a:ext cx="1304354" cy="6454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E41611E3-F780-46DA-BA31-83EABF8BE268}"/>
              </a:ext>
            </a:extLst>
          </p:cNvPr>
          <p:cNvCxnSpPr/>
          <p:nvPr/>
        </p:nvCxnSpPr>
        <p:spPr>
          <a:xfrm flipH="1">
            <a:off x="5268711" y="3409690"/>
            <a:ext cx="4748213" cy="16621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95BC921B-2036-4B9A-BB78-7EA8C1B9A2A0}"/>
              </a:ext>
            </a:extLst>
          </p:cNvPr>
          <p:cNvSpPr txBox="1"/>
          <p:nvPr/>
        </p:nvSpPr>
        <p:spPr>
          <a:xfrm>
            <a:off x="10016924" y="1521366"/>
            <a:ext cx="1960562" cy="427831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700" dirty="0">
                <a:solidFill>
                  <a:schemeClr val="bg1"/>
                </a:solidFill>
              </a:rPr>
              <a:t>Pieczęć imienna Wnioskodawcy i ew. Partnera/ów    nie jest wymagana</a:t>
            </a:r>
            <a:r>
              <a:rPr lang="pl-PL" sz="1700" dirty="0">
                <a:solidFill>
                  <a:prstClr val="white"/>
                </a:solidFill>
              </a:rPr>
              <a:t>, ale może zostać zamieszczona</a:t>
            </a:r>
            <a:r>
              <a:rPr lang="pl-PL" sz="1700" dirty="0">
                <a:solidFill>
                  <a:schemeClr val="bg1"/>
                </a:solidFill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7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700" dirty="0">
                <a:solidFill>
                  <a:schemeClr val="bg1"/>
                </a:solidFill>
              </a:rPr>
              <a:t>Wymagane jest złożenie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700" b="1" dirty="0">
                <a:solidFill>
                  <a:srgbClr val="FFFF00"/>
                </a:solidFill>
              </a:rPr>
              <a:t>czytelnego</a:t>
            </a:r>
            <a:r>
              <a:rPr lang="pl-PL" sz="1700" dirty="0">
                <a:solidFill>
                  <a:srgbClr val="FFFF00"/>
                </a:solidFill>
              </a:rPr>
              <a:t> </a:t>
            </a:r>
            <a:r>
              <a:rPr lang="pl-PL" sz="1700" b="1" dirty="0">
                <a:solidFill>
                  <a:srgbClr val="FFFF00"/>
                </a:solidFill>
              </a:rPr>
              <a:t>podpisu</a:t>
            </a:r>
            <a:r>
              <a:rPr lang="pl-PL" sz="1700" dirty="0">
                <a:solidFill>
                  <a:srgbClr val="FFFF00"/>
                </a:solidFill>
              </a:rPr>
              <a:t> </a:t>
            </a:r>
            <a:r>
              <a:rPr lang="pl-PL" sz="1700" dirty="0">
                <a:solidFill>
                  <a:schemeClr val="bg1"/>
                </a:solidFill>
              </a:rPr>
              <a:t>przez osobę wskazaną we wniosku jako reprezentującą Wnioskodawcę i ew. Partnera/ów.</a:t>
            </a: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6723EAA2-52FD-4BB3-8A4A-3D015937EB18}"/>
              </a:ext>
            </a:extLst>
          </p:cNvPr>
          <p:cNvCxnSpPr/>
          <p:nvPr/>
        </p:nvCxnSpPr>
        <p:spPr>
          <a:xfrm flipV="1">
            <a:off x="2188074" y="5434013"/>
            <a:ext cx="1641475" cy="1333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EDB857A-1794-432E-8780-1F64A09854C4}"/>
              </a:ext>
            </a:extLst>
          </p:cNvPr>
          <p:cNvSpPr txBox="1"/>
          <p:nvPr/>
        </p:nvSpPr>
        <p:spPr>
          <a:xfrm>
            <a:off x="202943" y="4910822"/>
            <a:ext cx="1962150" cy="876300"/>
          </a:xfrm>
          <a:prstGeom prst="rect">
            <a:avLst/>
          </a:prstGeom>
          <a:solidFill>
            <a:schemeClr val="accent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700" dirty="0">
                <a:solidFill>
                  <a:schemeClr val="bg1"/>
                </a:solidFill>
              </a:rPr>
              <a:t>Dane w tej tabeli wypełniane są przez pracowników IOK.</a:t>
            </a:r>
          </a:p>
        </p:txBody>
      </p:sp>
    </p:spTree>
    <p:extLst>
      <p:ext uri="{BB962C8B-B14F-4D97-AF65-F5344CB8AC3E}">
        <p14:creationId xmlns:p14="http://schemas.microsoft.com/office/powerpoint/2010/main" val="385350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3C474A-6DA6-419B-8370-8C2CA1C9C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37" y="399877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pl-PL" altLang="pl-PL" b="1" dirty="0">
                <a:latin typeface="+mn-lt"/>
                <a:ea typeface="Mongolian Baiti" panose="03000500000000000000" pitchFamily="66" charset="0"/>
              </a:rPr>
              <a:t>Jak oznaczyć miejsce projektu?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DF493A-1284-4164-8EAB-F3B60DB22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39" y="1163783"/>
            <a:ext cx="10851448" cy="1155468"/>
          </a:xfrm>
        </p:spPr>
        <p:txBody>
          <a:bodyPr>
            <a:normAutofit fontScale="92500"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pl-PL" altLang="pl-PL" dirty="0">
                <a:ea typeface="Mongolian Baiti" panose="03000500000000000000" pitchFamily="66" charset="0"/>
              </a:rPr>
              <a:t>Plakat o wielkości minimum A3 musi zostać wyeksponowany w widocznym miejscu nie później niż miesiąc od uzyskania dofinansowania. Można go zdjąć dopiero po zakończeniu projektu (po jego rozliczeniu).</a:t>
            </a:r>
          </a:p>
          <a:p>
            <a:pPr algn="ctr" eaLnBrk="1" hangingPunct="1"/>
            <a:endParaRPr lang="pl-PL" altLang="pl-PL" dirty="0">
              <a:ea typeface="Mongolian Baiti" panose="03000500000000000000" pitchFamily="66" charset="0"/>
            </a:endParaRPr>
          </a:p>
          <a:p>
            <a:pPr algn="ctr" eaLnBrk="1" hangingPunct="1"/>
            <a:endParaRPr lang="pl-PL" altLang="pl-PL" dirty="0">
              <a:ea typeface="Mongolian Baiti" panose="03000500000000000000" pitchFamily="66" charset="0"/>
            </a:endParaRPr>
          </a:p>
        </p:txBody>
      </p:sp>
      <p:pic>
        <p:nvPicPr>
          <p:cNvPr id="126980" name="Obraz 8" descr="https://i2.wp.com/www.wup.pl/rpo/wp-content/uploads/2015/11/Plakat-RPO.png?resize=1024%2C725&amp;ssl=1">
            <a:extLst>
              <a:ext uri="{FF2B5EF4-FFF2-40B4-BE49-F238E27FC236}">
                <a16:creationId xmlns:a16="http://schemas.microsoft.com/office/drawing/2014/main" id="{1073A4CF-9488-4F83-8A92-995E38CDC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308" y="2319251"/>
            <a:ext cx="4879975" cy="32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56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>
            <a:extLst>
              <a:ext uri="{FF2B5EF4-FFF2-40B4-BE49-F238E27FC236}">
                <a16:creationId xmlns:a16="http://schemas.microsoft.com/office/drawing/2014/main" id="{CA55A1D9-411D-4A73-A703-B1E89A79B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37" y="384174"/>
            <a:ext cx="11349037" cy="500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b="1" dirty="0">
                <a:latin typeface="+mn-lt"/>
              </a:rPr>
              <a:t>Nowe zasady oznaczania – </a:t>
            </a:r>
            <a:r>
              <a:rPr lang="pl-PL" b="1" dirty="0" smtClean="0">
                <a:latin typeface="+mn-lt"/>
              </a:rPr>
              <a:t>co się zmienia?</a:t>
            </a:r>
            <a:endParaRPr lang="pl-PL" b="1" dirty="0">
              <a:latin typeface="+mn-lt"/>
            </a:endParaRPr>
          </a:p>
        </p:txBody>
      </p:sp>
      <p:sp>
        <p:nvSpPr>
          <p:cNvPr id="13" name="Symbol zastępczy zawartości 2">
            <a:extLst>
              <a:ext uri="{FF2B5EF4-FFF2-40B4-BE49-F238E27FC236}">
                <a16:creationId xmlns:a16="http://schemas.microsoft.com/office/drawing/2014/main" id="{66A7C2DA-235D-4EF8-8FD7-EFDD8A931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38" y="1338349"/>
            <a:ext cx="11349037" cy="4838614"/>
          </a:xfrm>
        </p:spPr>
        <p:txBody>
          <a:bodyPr/>
          <a:lstStyle/>
          <a:p>
            <a:pPr algn="ctr"/>
            <a:r>
              <a:rPr lang="pl-PL" altLang="pl-PL" sz="4000" dirty="0">
                <a:ea typeface="Mongolian Baiti" panose="03000500000000000000" pitchFamily="66" charset="0"/>
              </a:rPr>
              <a:t>Dodanie barw Rzeczypospolitej Polskiej </a:t>
            </a:r>
            <a:br>
              <a:rPr lang="pl-PL" altLang="pl-PL" sz="4000" dirty="0">
                <a:ea typeface="Mongolian Baiti" panose="03000500000000000000" pitchFamily="66" charset="0"/>
              </a:rPr>
            </a:br>
            <a:r>
              <a:rPr lang="pl-PL" altLang="pl-PL" sz="4000" dirty="0">
                <a:ea typeface="Mongolian Baiti" panose="03000500000000000000" pitchFamily="66" charset="0"/>
              </a:rPr>
              <a:t>do obowiązkowego zestawienia znaków:</a:t>
            </a:r>
          </a:p>
        </p:txBody>
      </p:sp>
      <p:pic>
        <p:nvPicPr>
          <p:cNvPr id="120836" name="Obraz 13">
            <a:extLst>
              <a:ext uri="{FF2B5EF4-FFF2-40B4-BE49-F238E27FC236}">
                <a16:creationId xmlns:a16="http://schemas.microsoft.com/office/drawing/2014/main" id="{8DBDEF81-0E08-4074-BA11-F1CE4CA07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3708400"/>
            <a:ext cx="422275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7" name="Obraz 14">
            <a:extLst>
              <a:ext uri="{FF2B5EF4-FFF2-40B4-BE49-F238E27FC236}">
                <a16:creationId xmlns:a16="http://schemas.microsoft.com/office/drawing/2014/main" id="{CF761688-7CD2-453C-88AC-68B2FC2B2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8" y="3638550"/>
            <a:ext cx="35052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0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latin typeface="+mn-lt"/>
              </a:rPr>
              <a:t>Kto powinien stosować nowe zasady oznaczania projektów?</a:t>
            </a:r>
            <a:endParaRPr lang="pl-PL" sz="2800" b="1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altLang="pl-PL" sz="4000" dirty="0" smtClean="0">
              <a:solidFill>
                <a:prstClr val="black"/>
              </a:solidFill>
            </a:endParaRPr>
          </a:p>
          <a:p>
            <a:pPr algn="ctr"/>
            <a:r>
              <a:rPr lang="pl-PL" alt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Beneficjenci</a:t>
            </a:r>
            <a:r>
              <a:rPr lang="pl-PL" altLang="pl-PL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którzy podpiszą umowy </a:t>
            </a:r>
            <a:r>
              <a:rPr lang="pl-PL" alt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 dofinansowanie po </a:t>
            </a:r>
            <a:r>
              <a:rPr lang="pl-PL" altLang="pl-PL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stycznia 2018 r.</a:t>
            </a:r>
            <a:r>
              <a:rPr lang="pl-PL" altLang="pl-PL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altLang="pl-PL" sz="4000" dirty="0" smtClean="0">
                <a:solidFill>
                  <a:srgbClr val="00B050"/>
                </a:solidFill>
              </a:rPr>
              <a:t>są zobowiązani </a:t>
            </a:r>
            <a:r>
              <a:rPr lang="pl-PL" altLang="pl-PL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stosowania nowych zasad oznaczania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3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latin typeface="+mn-lt"/>
              </a:rPr>
              <a:t>Jak będzie wyglądał nowy zestaw znaków?</a:t>
            </a:r>
            <a:endParaRPr lang="pl-PL" sz="2800" b="1" dirty="0">
              <a:latin typeface="+mn-lt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4683487"/>
              </p:ext>
            </p:extLst>
          </p:nvPr>
        </p:nvGraphicFramePr>
        <p:xfrm>
          <a:off x="313149" y="975548"/>
          <a:ext cx="10734079" cy="45154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5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5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8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70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l-PL" sz="2000" b="1" dirty="0">
                          <a:effectLst/>
                        </a:rPr>
                        <a:t>Znak Funduszy Europejskich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l-PL" sz="1600" dirty="0">
                          <a:effectLst/>
                        </a:rPr>
                        <a:t>złożony </a:t>
                      </a:r>
                      <a:r>
                        <a:rPr lang="pl-PL" sz="1600" dirty="0" smtClean="0">
                          <a:effectLst/>
                        </a:rPr>
                        <a:t>z: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effectLst/>
                        </a:rPr>
                        <a:t>symbolu graficznego,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effectLst/>
                        </a:rPr>
                        <a:t>nazwy </a:t>
                      </a:r>
                      <a:r>
                        <a:rPr lang="pl-PL" sz="1600" dirty="0">
                          <a:effectLst/>
                        </a:rPr>
                        <a:t>Fundusze </a:t>
                      </a:r>
                      <a:r>
                        <a:rPr lang="pl-PL" sz="1600" dirty="0" smtClean="0">
                          <a:effectLst/>
                        </a:rPr>
                        <a:t>Europejskie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effectLst/>
                        </a:rPr>
                        <a:t>nazwy Program</a:t>
                      </a:r>
                      <a:r>
                        <a:rPr lang="pl-PL" sz="1600" baseline="0" dirty="0" smtClean="0">
                          <a:effectLst/>
                        </a:rPr>
                        <a:t> Regionalny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l-PL" sz="2000" dirty="0">
                          <a:effectLst/>
                        </a:rPr>
                        <a:t>Znak barw Rzeczypospolitej Polskiej (znak barw RP</a:t>
                      </a:r>
                      <a:r>
                        <a:rPr lang="pl-PL" sz="2000" dirty="0" smtClean="0">
                          <a:effectLst/>
                        </a:rPr>
                        <a:t>)</a:t>
                      </a:r>
                      <a:endParaRPr lang="pl-PL" sz="20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l-PL" sz="1600" dirty="0">
                          <a:effectLst/>
                        </a:rPr>
                        <a:t>złożony </a:t>
                      </a:r>
                      <a:r>
                        <a:rPr lang="pl-PL" sz="1600" dirty="0" smtClean="0">
                          <a:effectLst/>
                        </a:rPr>
                        <a:t>z: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effectLst/>
                        </a:rPr>
                        <a:t>barw RP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effectLst/>
                        </a:rPr>
                        <a:t>nazwy </a:t>
                      </a:r>
                      <a:r>
                        <a:rPr lang="pl-PL" sz="1600" dirty="0">
                          <a:effectLst/>
                        </a:rPr>
                        <a:t>„Rzeczpospolita Polska</a:t>
                      </a:r>
                      <a:r>
                        <a:rPr lang="pl-PL" sz="1600" dirty="0" smtClean="0">
                          <a:effectLst/>
                        </a:rPr>
                        <a:t>”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l-PL" sz="2000" dirty="0">
                          <a:effectLst/>
                        </a:rPr>
                        <a:t>Oficjalne logo promocyjne województwa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l-PL" sz="1600" dirty="0">
                          <a:effectLst/>
                        </a:rPr>
                        <a:t>złożone </a:t>
                      </a:r>
                      <a:r>
                        <a:rPr lang="pl-PL" sz="1600" dirty="0" smtClean="0">
                          <a:effectLst/>
                        </a:rPr>
                        <a:t>z: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effectLst/>
                        </a:rPr>
                        <a:t>sygnetu V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effectLst/>
                        </a:rPr>
                        <a:t>nazwy </a:t>
                      </a:r>
                      <a:r>
                        <a:rPr lang="pl-PL" sz="1600" dirty="0">
                          <a:effectLst/>
                        </a:rPr>
                        <a:t>Pomorze Zachodnie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pl-PL" sz="2000" dirty="0">
                          <a:effectLst/>
                        </a:rPr>
                        <a:t>Znak Unii Europejskiej 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endParaRPr lang="pl-PL" sz="1600" dirty="0" smtClean="0">
                        <a:effectLst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l-PL" sz="1600" dirty="0" smtClean="0">
                          <a:effectLst/>
                        </a:rPr>
                        <a:t>złożony z: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effectLst/>
                        </a:rPr>
                        <a:t>flagi </a:t>
                      </a:r>
                      <a:r>
                        <a:rPr lang="pl-PL" sz="1600" dirty="0">
                          <a:effectLst/>
                        </a:rPr>
                        <a:t>UE, </a:t>
                      </a:r>
                      <a:endParaRPr lang="pl-PL" sz="1600" dirty="0" smtClean="0">
                        <a:effectLst/>
                      </a:endParaRPr>
                    </a:p>
                    <a:p>
                      <a:pPr marL="285750" indent="-28575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effectLst/>
                        </a:rPr>
                        <a:t>napisu </a:t>
                      </a:r>
                      <a:r>
                        <a:rPr lang="pl-PL" sz="1600" dirty="0">
                          <a:effectLst/>
                        </a:rPr>
                        <a:t>Unia </a:t>
                      </a:r>
                      <a:r>
                        <a:rPr lang="pl-PL" sz="1600" dirty="0" smtClean="0">
                          <a:effectLst/>
                        </a:rPr>
                        <a:t>Europejska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600" dirty="0" smtClean="0">
                          <a:effectLst/>
                        </a:rPr>
                        <a:t>nazwy </a:t>
                      </a:r>
                      <a:r>
                        <a:rPr lang="pl-PL" sz="1600" dirty="0">
                          <a:effectLst/>
                        </a:rPr>
                        <a:t>Europejski Fundusz Społeczny</a:t>
                      </a:r>
                      <a:r>
                        <a:rPr lang="pl-PL" sz="1600" dirty="0" smtClean="0">
                          <a:effectLst/>
                        </a:rPr>
                        <a:t>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4865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pl-PL" sz="1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pl-PL" sz="1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pl-PL" sz="1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endParaRPr lang="pl-PL" sz="1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56" y="4126895"/>
            <a:ext cx="9812446" cy="90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1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8BD56A1C-C99B-45EF-A1DD-F8D9C53B3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49" y="291812"/>
            <a:ext cx="11349037" cy="500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b="1" dirty="0">
                <a:latin typeface="+mn-lt"/>
              </a:rPr>
              <a:t>Poprawne zestawienia</a:t>
            </a:r>
          </a:p>
        </p:txBody>
      </p:sp>
      <p:pic>
        <p:nvPicPr>
          <p:cNvPr id="122883" name="Symbol zastępczy zawartości 3" descr="\\wup.local\wymiana\Użytkownicy\wojciech.krycki\LOGOSY\Logo BARWY RP\Barwy RP\RPO pole ochronne poziom.png">
            <a:extLst>
              <a:ext uri="{FF2B5EF4-FFF2-40B4-BE49-F238E27FC236}">
                <a16:creationId xmlns:a16="http://schemas.microsoft.com/office/drawing/2014/main" id="{0B985412-B63A-4E4E-B14B-9CEE6882C1AE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0749" y="837856"/>
            <a:ext cx="7810500" cy="1654175"/>
          </a:xfrm>
        </p:spPr>
      </p:pic>
      <p:pic>
        <p:nvPicPr>
          <p:cNvPr id="122884" name="Obraz 7" descr="\\wup.local\wymiana\Użytkownicy\wojciech.krycki\LOGOSY\Logo BARWY RP\Barwy RP\RPO pole ochronne pion.png">
            <a:extLst>
              <a:ext uri="{FF2B5EF4-FFF2-40B4-BE49-F238E27FC236}">
                <a16:creationId xmlns:a16="http://schemas.microsoft.com/office/drawing/2014/main" id="{E6A36599-4EDE-4A3A-A233-2BC4EC53A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6" y="2538012"/>
            <a:ext cx="7243763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8421249" y="1341307"/>
            <a:ext cx="28067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pl-PL" altLang="pl-PL" b="1" dirty="0">
                <a:solidFill>
                  <a:srgbClr val="0070C0"/>
                </a:solidFill>
              </a:rPr>
              <a:t>› </a:t>
            </a:r>
            <a:r>
              <a:rPr lang="pl-PL" altLang="pl-P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Liczba znaków w jednej linii nie może przekraczać </a:t>
            </a:r>
            <a:r>
              <a:rPr lang="pl-PL" alt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czterech;</a:t>
            </a:r>
          </a:p>
          <a:p>
            <a:pPr>
              <a:spcBef>
                <a:spcPct val="0"/>
              </a:spcBef>
            </a:pPr>
            <a:endParaRPr lang="pl-PL" alt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ct val="0"/>
              </a:spcBef>
            </a:pPr>
            <a:r>
              <a:rPr lang="pl-PL" alt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›</a:t>
            </a:r>
            <a:r>
              <a:rPr lang="pl-PL" altLang="pl-PL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l-PL" alt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 przypadku tablic informacyjnych </a:t>
            </a:r>
            <a:r>
              <a:rPr lang="pl-PL" alt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 pamiątkowych </a:t>
            </a:r>
            <a:r>
              <a:rPr lang="pl-PL" alt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liczba znaków w jednej linii nie może przekraczać </a:t>
            </a:r>
            <a:r>
              <a:rPr lang="pl-PL" alt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trzech;</a:t>
            </a:r>
          </a:p>
          <a:p>
            <a:pPr>
              <a:spcBef>
                <a:spcPct val="0"/>
              </a:spcBef>
            </a:pPr>
            <a:endParaRPr lang="pl-PL" altLang="pl-PL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ct val="0"/>
              </a:spcBef>
            </a:pPr>
            <a:r>
              <a:rPr lang="pl-PL" altLang="pl-P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› </a:t>
            </a:r>
            <a:r>
              <a:rPr lang="pl-PL" alt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Inne znaki nie mogą być większe (mierzone wysokością lub szerokością) od znaku UE </a:t>
            </a:r>
            <a:r>
              <a:rPr lang="pl-PL" alt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 barw RP.</a:t>
            </a:r>
            <a:endParaRPr lang="pl-PL" alt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254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latin typeface="+mn-lt"/>
              </a:rPr>
              <a:t>Nowe zasady oznaczania</a:t>
            </a:r>
            <a:endParaRPr lang="pl-PL" sz="2800" b="1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9743" y="774035"/>
            <a:ext cx="11348581" cy="5032375"/>
          </a:xfrm>
        </p:spPr>
        <p:txBody>
          <a:bodyPr/>
          <a:lstStyle/>
          <a:p>
            <a:r>
              <a:rPr lang="pl-PL" sz="1800" dirty="0" smtClean="0"/>
              <a:t>Barwy RP musimy stosować na wszystkich materiałach i działaniach informacyjnych oraz promocyjnych jeżeli:</a:t>
            </a:r>
          </a:p>
          <a:p>
            <a:endParaRPr lang="pl-PL" sz="1800" dirty="0" smtClean="0"/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pl-PL" altLang="pl-PL" sz="1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› </a:t>
            </a:r>
            <a:r>
              <a:rPr lang="pl-PL" altLang="pl-PL" sz="1800" dirty="0" smtClean="0"/>
              <a:t>Istnieją ogólnodostępne możliwości techniczne umieszczania oznaczeń pełnokolorowych;</a:t>
            </a:r>
          </a:p>
          <a:p>
            <a:pPr algn="just"/>
            <a:r>
              <a:rPr lang="pl-PL" altLang="pl-PL" sz="1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› </a:t>
            </a:r>
            <a:r>
              <a:rPr lang="pl-PL" altLang="pl-PL" sz="1800" dirty="0" smtClean="0"/>
              <a:t>Oryginały materiałów są wytwarzane w wersjach pełnokolorowych.</a:t>
            </a:r>
          </a:p>
          <a:p>
            <a:endParaRPr lang="pl-PL" dirty="0"/>
          </a:p>
          <a:p>
            <a:endParaRPr lang="pl-PL" dirty="0"/>
          </a:p>
        </p:txBody>
      </p:sp>
      <p:grpSp>
        <p:nvGrpSpPr>
          <p:cNvPr id="4" name="Grupa 11"/>
          <p:cNvGrpSpPr>
            <a:grpSpLocks/>
          </p:cNvGrpSpPr>
          <p:nvPr/>
        </p:nvGrpSpPr>
        <p:grpSpPr bwMode="auto">
          <a:xfrm>
            <a:off x="776170" y="2489322"/>
            <a:ext cx="4719233" cy="3270008"/>
            <a:chOff x="628650" y="1827183"/>
            <a:chExt cx="3623619" cy="4348220"/>
          </a:xfrm>
        </p:grpSpPr>
        <p:sp>
          <p:nvSpPr>
            <p:cNvPr id="5" name="Dowolny kształt 4"/>
            <p:cNvSpPr/>
            <p:nvPr/>
          </p:nvSpPr>
          <p:spPr>
            <a:xfrm>
              <a:off x="628650" y="1827183"/>
              <a:ext cx="3623619" cy="706447"/>
            </a:xfrm>
            <a:custGeom>
              <a:avLst/>
              <a:gdLst>
                <a:gd name="connsiteX0" fmla="*/ 0 w 3886200"/>
                <a:gd name="connsiteY0" fmla="*/ 143642 h 861836"/>
                <a:gd name="connsiteX1" fmla="*/ 143642 w 3886200"/>
                <a:gd name="connsiteY1" fmla="*/ 0 h 861836"/>
                <a:gd name="connsiteX2" fmla="*/ 3742558 w 3886200"/>
                <a:gd name="connsiteY2" fmla="*/ 0 h 861836"/>
                <a:gd name="connsiteX3" fmla="*/ 3886200 w 3886200"/>
                <a:gd name="connsiteY3" fmla="*/ 143642 h 861836"/>
                <a:gd name="connsiteX4" fmla="*/ 3886200 w 3886200"/>
                <a:gd name="connsiteY4" fmla="*/ 718194 h 861836"/>
                <a:gd name="connsiteX5" fmla="*/ 3742558 w 3886200"/>
                <a:gd name="connsiteY5" fmla="*/ 861836 h 861836"/>
                <a:gd name="connsiteX6" fmla="*/ 143642 w 3886200"/>
                <a:gd name="connsiteY6" fmla="*/ 861836 h 861836"/>
                <a:gd name="connsiteX7" fmla="*/ 0 w 3886200"/>
                <a:gd name="connsiteY7" fmla="*/ 718194 h 861836"/>
                <a:gd name="connsiteX8" fmla="*/ 0 w 3886200"/>
                <a:gd name="connsiteY8" fmla="*/ 143642 h 86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6200" h="861836">
                  <a:moveTo>
                    <a:pt x="0" y="143642"/>
                  </a:moveTo>
                  <a:cubicBezTo>
                    <a:pt x="0" y="64311"/>
                    <a:pt x="64311" y="0"/>
                    <a:pt x="143642" y="0"/>
                  </a:cubicBezTo>
                  <a:lnTo>
                    <a:pt x="3742558" y="0"/>
                  </a:lnTo>
                  <a:cubicBezTo>
                    <a:pt x="3821889" y="0"/>
                    <a:pt x="3886200" y="64311"/>
                    <a:pt x="3886200" y="143642"/>
                  </a:cubicBezTo>
                  <a:lnTo>
                    <a:pt x="3886200" y="718194"/>
                  </a:lnTo>
                  <a:cubicBezTo>
                    <a:pt x="3886200" y="797525"/>
                    <a:pt x="3821889" y="861836"/>
                    <a:pt x="3742558" y="861836"/>
                  </a:cubicBezTo>
                  <a:lnTo>
                    <a:pt x="143642" y="861836"/>
                  </a:lnTo>
                  <a:cubicBezTo>
                    <a:pt x="64311" y="861836"/>
                    <a:pt x="0" y="797525"/>
                    <a:pt x="0" y="718194"/>
                  </a:cubicBezTo>
                  <a:lnTo>
                    <a:pt x="0" y="14364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0651" tIns="110651" rIns="110651" bIns="110651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2000" dirty="0"/>
                <a:t>Tablice informacyjne i pamiątkowe</a:t>
              </a:r>
            </a:p>
          </p:txBody>
        </p:sp>
        <p:sp>
          <p:nvSpPr>
            <p:cNvPr id="6" name="Dowolny kształt 5"/>
            <p:cNvSpPr/>
            <p:nvPr/>
          </p:nvSpPr>
          <p:spPr>
            <a:xfrm>
              <a:off x="628650" y="2533630"/>
              <a:ext cx="3623619" cy="692159"/>
            </a:xfrm>
            <a:custGeom>
              <a:avLst/>
              <a:gdLst>
                <a:gd name="connsiteX0" fmla="*/ 0 w 3886200"/>
                <a:gd name="connsiteY0" fmla="*/ 143642 h 861836"/>
                <a:gd name="connsiteX1" fmla="*/ 143642 w 3886200"/>
                <a:gd name="connsiteY1" fmla="*/ 0 h 861836"/>
                <a:gd name="connsiteX2" fmla="*/ 3742558 w 3886200"/>
                <a:gd name="connsiteY2" fmla="*/ 0 h 861836"/>
                <a:gd name="connsiteX3" fmla="*/ 3886200 w 3886200"/>
                <a:gd name="connsiteY3" fmla="*/ 143642 h 861836"/>
                <a:gd name="connsiteX4" fmla="*/ 3886200 w 3886200"/>
                <a:gd name="connsiteY4" fmla="*/ 718194 h 861836"/>
                <a:gd name="connsiteX5" fmla="*/ 3742558 w 3886200"/>
                <a:gd name="connsiteY5" fmla="*/ 861836 h 861836"/>
                <a:gd name="connsiteX6" fmla="*/ 143642 w 3886200"/>
                <a:gd name="connsiteY6" fmla="*/ 861836 h 861836"/>
                <a:gd name="connsiteX7" fmla="*/ 0 w 3886200"/>
                <a:gd name="connsiteY7" fmla="*/ 718194 h 861836"/>
                <a:gd name="connsiteX8" fmla="*/ 0 w 3886200"/>
                <a:gd name="connsiteY8" fmla="*/ 143642 h 86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6200" h="861836">
                  <a:moveTo>
                    <a:pt x="0" y="143642"/>
                  </a:moveTo>
                  <a:cubicBezTo>
                    <a:pt x="0" y="64311"/>
                    <a:pt x="64311" y="0"/>
                    <a:pt x="143642" y="0"/>
                  </a:cubicBezTo>
                  <a:lnTo>
                    <a:pt x="3742558" y="0"/>
                  </a:lnTo>
                  <a:cubicBezTo>
                    <a:pt x="3821889" y="0"/>
                    <a:pt x="3886200" y="64311"/>
                    <a:pt x="3886200" y="143642"/>
                  </a:cubicBezTo>
                  <a:lnTo>
                    <a:pt x="3886200" y="718194"/>
                  </a:lnTo>
                  <a:cubicBezTo>
                    <a:pt x="3886200" y="797525"/>
                    <a:pt x="3821889" y="861836"/>
                    <a:pt x="3742558" y="861836"/>
                  </a:cubicBezTo>
                  <a:lnTo>
                    <a:pt x="143642" y="861836"/>
                  </a:lnTo>
                  <a:cubicBezTo>
                    <a:pt x="64311" y="861836"/>
                    <a:pt x="0" y="797525"/>
                    <a:pt x="0" y="718194"/>
                  </a:cubicBezTo>
                  <a:lnTo>
                    <a:pt x="0" y="14364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0651" tIns="110651" rIns="110651" bIns="110651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2000" dirty="0"/>
                <a:t>Plakaty</a:t>
              </a:r>
            </a:p>
          </p:txBody>
        </p:sp>
        <p:sp>
          <p:nvSpPr>
            <p:cNvPr id="7" name="Dowolny kształt 6"/>
            <p:cNvSpPr/>
            <p:nvPr/>
          </p:nvSpPr>
          <p:spPr>
            <a:xfrm>
              <a:off x="628650" y="3225789"/>
              <a:ext cx="3623619" cy="677871"/>
            </a:xfrm>
            <a:custGeom>
              <a:avLst/>
              <a:gdLst>
                <a:gd name="connsiteX0" fmla="*/ 0 w 3886200"/>
                <a:gd name="connsiteY0" fmla="*/ 143642 h 861836"/>
                <a:gd name="connsiteX1" fmla="*/ 143642 w 3886200"/>
                <a:gd name="connsiteY1" fmla="*/ 0 h 861836"/>
                <a:gd name="connsiteX2" fmla="*/ 3742558 w 3886200"/>
                <a:gd name="connsiteY2" fmla="*/ 0 h 861836"/>
                <a:gd name="connsiteX3" fmla="*/ 3886200 w 3886200"/>
                <a:gd name="connsiteY3" fmla="*/ 143642 h 861836"/>
                <a:gd name="connsiteX4" fmla="*/ 3886200 w 3886200"/>
                <a:gd name="connsiteY4" fmla="*/ 718194 h 861836"/>
                <a:gd name="connsiteX5" fmla="*/ 3742558 w 3886200"/>
                <a:gd name="connsiteY5" fmla="*/ 861836 h 861836"/>
                <a:gd name="connsiteX6" fmla="*/ 143642 w 3886200"/>
                <a:gd name="connsiteY6" fmla="*/ 861836 h 861836"/>
                <a:gd name="connsiteX7" fmla="*/ 0 w 3886200"/>
                <a:gd name="connsiteY7" fmla="*/ 718194 h 861836"/>
                <a:gd name="connsiteX8" fmla="*/ 0 w 3886200"/>
                <a:gd name="connsiteY8" fmla="*/ 143642 h 86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6200" h="861836">
                  <a:moveTo>
                    <a:pt x="0" y="143642"/>
                  </a:moveTo>
                  <a:cubicBezTo>
                    <a:pt x="0" y="64311"/>
                    <a:pt x="64311" y="0"/>
                    <a:pt x="143642" y="0"/>
                  </a:cubicBezTo>
                  <a:lnTo>
                    <a:pt x="3742558" y="0"/>
                  </a:lnTo>
                  <a:cubicBezTo>
                    <a:pt x="3821889" y="0"/>
                    <a:pt x="3886200" y="64311"/>
                    <a:pt x="3886200" y="143642"/>
                  </a:cubicBezTo>
                  <a:lnTo>
                    <a:pt x="3886200" y="718194"/>
                  </a:lnTo>
                  <a:cubicBezTo>
                    <a:pt x="3886200" y="797525"/>
                    <a:pt x="3821889" y="861836"/>
                    <a:pt x="3742558" y="861836"/>
                  </a:cubicBezTo>
                  <a:lnTo>
                    <a:pt x="143642" y="861836"/>
                  </a:lnTo>
                  <a:cubicBezTo>
                    <a:pt x="64311" y="861836"/>
                    <a:pt x="0" y="797525"/>
                    <a:pt x="0" y="718194"/>
                  </a:cubicBezTo>
                  <a:lnTo>
                    <a:pt x="0" y="14364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0651" tIns="110651" rIns="110651" bIns="110651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2000" dirty="0"/>
                <a:t>Billboardy</a:t>
              </a:r>
            </a:p>
          </p:txBody>
        </p:sp>
        <p:sp>
          <p:nvSpPr>
            <p:cNvPr id="8" name="Dowolny kształt 7"/>
            <p:cNvSpPr/>
            <p:nvPr/>
          </p:nvSpPr>
          <p:spPr>
            <a:xfrm>
              <a:off x="628650" y="3903660"/>
              <a:ext cx="3623619" cy="1400193"/>
            </a:xfrm>
            <a:custGeom>
              <a:avLst/>
              <a:gdLst>
                <a:gd name="connsiteX0" fmla="*/ 0 w 3886200"/>
                <a:gd name="connsiteY0" fmla="*/ 143642 h 861836"/>
                <a:gd name="connsiteX1" fmla="*/ 143642 w 3886200"/>
                <a:gd name="connsiteY1" fmla="*/ 0 h 861836"/>
                <a:gd name="connsiteX2" fmla="*/ 3742558 w 3886200"/>
                <a:gd name="connsiteY2" fmla="*/ 0 h 861836"/>
                <a:gd name="connsiteX3" fmla="*/ 3886200 w 3886200"/>
                <a:gd name="connsiteY3" fmla="*/ 143642 h 861836"/>
                <a:gd name="connsiteX4" fmla="*/ 3886200 w 3886200"/>
                <a:gd name="connsiteY4" fmla="*/ 718194 h 861836"/>
                <a:gd name="connsiteX5" fmla="*/ 3742558 w 3886200"/>
                <a:gd name="connsiteY5" fmla="*/ 861836 h 861836"/>
                <a:gd name="connsiteX6" fmla="*/ 143642 w 3886200"/>
                <a:gd name="connsiteY6" fmla="*/ 861836 h 861836"/>
                <a:gd name="connsiteX7" fmla="*/ 0 w 3886200"/>
                <a:gd name="connsiteY7" fmla="*/ 718194 h 861836"/>
                <a:gd name="connsiteX8" fmla="*/ 0 w 3886200"/>
                <a:gd name="connsiteY8" fmla="*/ 143642 h 86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6200" h="861836">
                  <a:moveTo>
                    <a:pt x="0" y="143642"/>
                  </a:moveTo>
                  <a:cubicBezTo>
                    <a:pt x="0" y="64311"/>
                    <a:pt x="64311" y="0"/>
                    <a:pt x="143642" y="0"/>
                  </a:cubicBezTo>
                  <a:lnTo>
                    <a:pt x="3742558" y="0"/>
                  </a:lnTo>
                  <a:cubicBezTo>
                    <a:pt x="3821889" y="0"/>
                    <a:pt x="3886200" y="64311"/>
                    <a:pt x="3886200" y="143642"/>
                  </a:cubicBezTo>
                  <a:lnTo>
                    <a:pt x="3886200" y="718194"/>
                  </a:lnTo>
                  <a:cubicBezTo>
                    <a:pt x="3886200" y="797525"/>
                    <a:pt x="3821889" y="861836"/>
                    <a:pt x="3742558" y="861836"/>
                  </a:cubicBezTo>
                  <a:lnTo>
                    <a:pt x="143642" y="861836"/>
                  </a:lnTo>
                  <a:cubicBezTo>
                    <a:pt x="64311" y="861836"/>
                    <a:pt x="0" y="797525"/>
                    <a:pt x="0" y="718194"/>
                  </a:cubicBezTo>
                  <a:lnTo>
                    <a:pt x="0" y="14364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0651" tIns="110651" rIns="110651" bIns="110651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2000" dirty="0"/>
                <a:t>Publikacje i materiały drukowane np. foldery, informatory, dyplomy, certyfikaty, zaświadczenia, zaproszenia, programy szkoleń</a:t>
              </a:r>
            </a:p>
          </p:txBody>
        </p:sp>
        <p:sp>
          <p:nvSpPr>
            <p:cNvPr id="9" name="Dowolny kształt 8"/>
            <p:cNvSpPr/>
            <p:nvPr/>
          </p:nvSpPr>
          <p:spPr>
            <a:xfrm>
              <a:off x="628650" y="5313379"/>
              <a:ext cx="3623619" cy="862024"/>
            </a:xfrm>
            <a:custGeom>
              <a:avLst/>
              <a:gdLst>
                <a:gd name="connsiteX0" fmla="*/ 0 w 3886200"/>
                <a:gd name="connsiteY0" fmla="*/ 143642 h 861836"/>
                <a:gd name="connsiteX1" fmla="*/ 143642 w 3886200"/>
                <a:gd name="connsiteY1" fmla="*/ 0 h 861836"/>
                <a:gd name="connsiteX2" fmla="*/ 3742558 w 3886200"/>
                <a:gd name="connsiteY2" fmla="*/ 0 h 861836"/>
                <a:gd name="connsiteX3" fmla="*/ 3886200 w 3886200"/>
                <a:gd name="connsiteY3" fmla="*/ 143642 h 861836"/>
                <a:gd name="connsiteX4" fmla="*/ 3886200 w 3886200"/>
                <a:gd name="connsiteY4" fmla="*/ 718194 h 861836"/>
                <a:gd name="connsiteX5" fmla="*/ 3742558 w 3886200"/>
                <a:gd name="connsiteY5" fmla="*/ 861836 h 861836"/>
                <a:gd name="connsiteX6" fmla="*/ 143642 w 3886200"/>
                <a:gd name="connsiteY6" fmla="*/ 861836 h 861836"/>
                <a:gd name="connsiteX7" fmla="*/ 0 w 3886200"/>
                <a:gd name="connsiteY7" fmla="*/ 718194 h 861836"/>
                <a:gd name="connsiteX8" fmla="*/ 0 w 3886200"/>
                <a:gd name="connsiteY8" fmla="*/ 143642 h 86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6200" h="861836">
                  <a:moveTo>
                    <a:pt x="0" y="143642"/>
                  </a:moveTo>
                  <a:cubicBezTo>
                    <a:pt x="0" y="64311"/>
                    <a:pt x="64311" y="0"/>
                    <a:pt x="143642" y="0"/>
                  </a:cubicBezTo>
                  <a:lnTo>
                    <a:pt x="3742558" y="0"/>
                  </a:lnTo>
                  <a:cubicBezTo>
                    <a:pt x="3821889" y="0"/>
                    <a:pt x="3886200" y="64311"/>
                    <a:pt x="3886200" y="143642"/>
                  </a:cubicBezTo>
                  <a:lnTo>
                    <a:pt x="3886200" y="718194"/>
                  </a:lnTo>
                  <a:cubicBezTo>
                    <a:pt x="3886200" y="797525"/>
                    <a:pt x="3821889" y="861836"/>
                    <a:pt x="3742558" y="861836"/>
                  </a:cubicBezTo>
                  <a:lnTo>
                    <a:pt x="143642" y="861836"/>
                  </a:lnTo>
                  <a:cubicBezTo>
                    <a:pt x="64311" y="861836"/>
                    <a:pt x="0" y="797525"/>
                    <a:pt x="0" y="718194"/>
                  </a:cubicBezTo>
                  <a:lnTo>
                    <a:pt x="0" y="14364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0651" tIns="110651" rIns="110651" bIns="110651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2000" b="1" dirty="0">
                  <a:solidFill>
                    <a:srgbClr val="FFFF00"/>
                  </a:solidFill>
                </a:rPr>
                <a:t>Korespondencja drukowana (papier firmowy </a:t>
              </a:r>
              <a:r>
                <a:rPr lang="pl-PL" sz="2000" b="1" dirty="0" smtClean="0">
                  <a:solidFill>
                    <a:srgbClr val="FFFF00"/>
                  </a:solidFill>
                </a:rPr>
                <a:t>w wersji </a:t>
              </a:r>
              <a:r>
                <a:rPr lang="pl-PL" sz="2000" b="1" dirty="0">
                  <a:solidFill>
                    <a:srgbClr val="FFFF00"/>
                  </a:solidFill>
                </a:rPr>
                <a:t>kolorowej)</a:t>
              </a:r>
            </a:p>
          </p:txBody>
        </p:sp>
      </p:grpSp>
      <p:grpSp>
        <p:nvGrpSpPr>
          <p:cNvPr id="11" name="Grupa 17"/>
          <p:cNvGrpSpPr>
            <a:grpSpLocks/>
          </p:cNvGrpSpPr>
          <p:nvPr/>
        </p:nvGrpSpPr>
        <p:grpSpPr bwMode="auto">
          <a:xfrm>
            <a:off x="5921830" y="2486948"/>
            <a:ext cx="5103902" cy="3272382"/>
            <a:chOff x="4667250" y="2308408"/>
            <a:chExt cx="3730058" cy="4348021"/>
          </a:xfrm>
        </p:grpSpPr>
        <p:sp>
          <p:nvSpPr>
            <p:cNvPr id="12" name="Dowolny kształt 11"/>
            <p:cNvSpPr/>
            <p:nvPr/>
          </p:nvSpPr>
          <p:spPr>
            <a:xfrm>
              <a:off x="4667250" y="2308408"/>
              <a:ext cx="3730058" cy="703243"/>
            </a:xfrm>
            <a:custGeom>
              <a:avLst/>
              <a:gdLst>
                <a:gd name="connsiteX0" fmla="*/ 0 w 3886200"/>
                <a:gd name="connsiteY0" fmla="*/ 143659 h 861939"/>
                <a:gd name="connsiteX1" fmla="*/ 143659 w 3886200"/>
                <a:gd name="connsiteY1" fmla="*/ 0 h 861939"/>
                <a:gd name="connsiteX2" fmla="*/ 3742541 w 3886200"/>
                <a:gd name="connsiteY2" fmla="*/ 0 h 861939"/>
                <a:gd name="connsiteX3" fmla="*/ 3886200 w 3886200"/>
                <a:gd name="connsiteY3" fmla="*/ 143659 h 861939"/>
                <a:gd name="connsiteX4" fmla="*/ 3886200 w 3886200"/>
                <a:gd name="connsiteY4" fmla="*/ 718280 h 861939"/>
                <a:gd name="connsiteX5" fmla="*/ 3742541 w 3886200"/>
                <a:gd name="connsiteY5" fmla="*/ 861939 h 861939"/>
                <a:gd name="connsiteX6" fmla="*/ 143659 w 3886200"/>
                <a:gd name="connsiteY6" fmla="*/ 861939 h 861939"/>
                <a:gd name="connsiteX7" fmla="*/ 0 w 3886200"/>
                <a:gd name="connsiteY7" fmla="*/ 718280 h 861939"/>
                <a:gd name="connsiteX8" fmla="*/ 0 w 3886200"/>
                <a:gd name="connsiteY8" fmla="*/ 143659 h 861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6200" h="861939">
                  <a:moveTo>
                    <a:pt x="0" y="143659"/>
                  </a:moveTo>
                  <a:cubicBezTo>
                    <a:pt x="0" y="64318"/>
                    <a:pt x="64318" y="0"/>
                    <a:pt x="143659" y="0"/>
                  </a:cubicBezTo>
                  <a:lnTo>
                    <a:pt x="3742541" y="0"/>
                  </a:lnTo>
                  <a:cubicBezTo>
                    <a:pt x="3821882" y="0"/>
                    <a:pt x="3886200" y="64318"/>
                    <a:pt x="3886200" y="143659"/>
                  </a:cubicBezTo>
                  <a:lnTo>
                    <a:pt x="3886200" y="718280"/>
                  </a:lnTo>
                  <a:cubicBezTo>
                    <a:pt x="3886200" y="797621"/>
                    <a:pt x="3821882" y="861939"/>
                    <a:pt x="3742541" y="861939"/>
                  </a:cubicBezTo>
                  <a:lnTo>
                    <a:pt x="143659" y="861939"/>
                  </a:lnTo>
                  <a:cubicBezTo>
                    <a:pt x="64318" y="861939"/>
                    <a:pt x="0" y="797621"/>
                    <a:pt x="0" y="718280"/>
                  </a:cubicBezTo>
                  <a:lnTo>
                    <a:pt x="0" y="1436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8276" tIns="118276" rIns="118276" bIns="118276" spcCol="1270" anchor="ctr"/>
            <a:lstStyle/>
            <a:p>
              <a:pPr algn="ctr" defTabSz="88900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pl-PL" sz="2000" dirty="0"/>
                <a:t>Strony internetowe</a:t>
              </a:r>
            </a:p>
          </p:txBody>
        </p:sp>
        <p:sp>
          <p:nvSpPr>
            <p:cNvPr id="13" name="Dowolny kształt 12"/>
            <p:cNvSpPr/>
            <p:nvPr/>
          </p:nvSpPr>
          <p:spPr>
            <a:xfrm>
              <a:off x="4667250" y="3014806"/>
              <a:ext cx="3730058" cy="1162017"/>
            </a:xfrm>
            <a:custGeom>
              <a:avLst/>
              <a:gdLst>
                <a:gd name="connsiteX0" fmla="*/ 0 w 3886200"/>
                <a:gd name="connsiteY0" fmla="*/ 143659 h 861939"/>
                <a:gd name="connsiteX1" fmla="*/ 143659 w 3886200"/>
                <a:gd name="connsiteY1" fmla="*/ 0 h 861939"/>
                <a:gd name="connsiteX2" fmla="*/ 3742541 w 3886200"/>
                <a:gd name="connsiteY2" fmla="*/ 0 h 861939"/>
                <a:gd name="connsiteX3" fmla="*/ 3886200 w 3886200"/>
                <a:gd name="connsiteY3" fmla="*/ 143659 h 861939"/>
                <a:gd name="connsiteX4" fmla="*/ 3886200 w 3886200"/>
                <a:gd name="connsiteY4" fmla="*/ 718280 h 861939"/>
                <a:gd name="connsiteX5" fmla="*/ 3742541 w 3886200"/>
                <a:gd name="connsiteY5" fmla="*/ 861939 h 861939"/>
                <a:gd name="connsiteX6" fmla="*/ 143659 w 3886200"/>
                <a:gd name="connsiteY6" fmla="*/ 861939 h 861939"/>
                <a:gd name="connsiteX7" fmla="*/ 0 w 3886200"/>
                <a:gd name="connsiteY7" fmla="*/ 718280 h 861939"/>
                <a:gd name="connsiteX8" fmla="*/ 0 w 3886200"/>
                <a:gd name="connsiteY8" fmla="*/ 143659 h 861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6200" h="861939">
                  <a:moveTo>
                    <a:pt x="0" y="143659"/>
                  </a:moveTo>
                  <a:cubicBezTo>
                    <a:pt x="0" y="64318"/>
                    <a:pt x="64318" y="0"/>
                    <a:pt x="143659" y="0"/>
                  </a:cubicBezTo>
                  <a:lnTo>
                    <a:pt x="3742541" y="0"/>
                  </a:lnTo>
                  <a:cubicBezTo>
                    <a:pt x="3821882" y="0"/>
                    <a:pt x="3886200" y="64318"/>
                    <a:pt x="3886200" y="143659"/>
                  </a:cubicBezTo>
                  <a:lnTo>
                    <a:pt x="3886200" y="718280"/>
                  </a:lnTo>
                  <a:cubicBezTo>
                    <a:pt x="3886200" y="797621"/>
                    <a:pt x="3821882" y="861939"/>
                    <a:pt x="3742541" y="861939"/>
                  </a:cubicBezTo>
                  <a:lnTo>
                    <a:pt x="143659" y="861939"/>
                  </a:lnTo>
                  <a:cubicBezTo>
                    <a:pt x="64318" y="861939"/>
                    <a:pt x="0" y="797621"/>
                    <a:pt x="0" y="718280"/>
                  </a:cubicBezTo>
                  <a:lnTo>
                    <a:pt x="0" y="1436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8276" tIns="118276" rIns="118276" bIns="118276" spcCol="1270" anchor="ctr"/>
            <a:lstStyle/>
            <a:p>
              <a:pPr algn="ctr" defTabSz="88900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pl-PL" sz="2000" dirty="0"/>
                <a:t>Publikacje elektroniczne np. materiały video, animacje, prezentacje, newslettery, mailing</a:t>
              </a:r>
            </a:p>
          </p:txBody>
        </p:sp>
        <p:sp>
          <p:nvSpPr>
            <p:cNvPr id="14" name="Dowolny kształt 13"/>
            <p:cNvSpPr/>
            <p:nvPr/>
          </p:nvSpPr>
          <p:spPr>
            <a:xfrm>
              <a:off x="4667250" y="4176824"/>
              <a:ext cx="3730058" cy="1266789"/>
            </a:xfrm>
            <a:custGeom>
              <a:avLst/>
              <a:gdLst>
                <a:gd name="connsiteX0" fmla="*/ 0 w 3886200"/>
                <a:gd name="connsiteY0" fmla="*/ 143659 h 861939"/>
                <a:gd name="connsiteX1" fmla="*/ 143659 w 3886200"/>
                <a:gd name="connsiteY1" fmla="*/ 0 h 861939"/>
                <a:gd name="connsiteX2" fmla="*/ 3742541 w 3886200"/>
                <a:gd name="connsiteY2" fmla="*/ 0 h 861939"/>
                <a:gd name="connsiteX3" fmla="*/ 3886200 w 3886200"/>
                <a:gd name="connsiteY3" fmla="*/ 143659 h 861939"/>
                <a:gd name="connsiteX4" fmla="*/ 3886200 w 3886200"/>
                <a:gd name="connsiteY4" fmla="*/ 718280 h 861939"/>
                <a:gd name="connsiteX5" fmla="*/ 3742541 w 3886200"/>
                <a:gd name="connsiteY5" fmla="*/ 861939 h 861939"/>
                <a:gd name="connsiteX6" fmla="*/ 143659 w 3886200"/>
                <a:gd name="connsiteY6" fmla="*/ 861939 h 861939"/>
                <a:gd name="connsiteX7" fmla="*/ 0 w 3886200"/>
                <a:gd name="connsiteY7" fmla="*/ 718280 h 861939"/>
                <a:gd name="connsiteX8" fmla="*/ 0 w 3886200"/>
                <a:gd name="connsiteY8" fmla="*/ 143659 h 861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6200" h="861939">
                  <a:moveTo>
                    <a:pt x="0" y="143659"/>
                  </a:moveTo>
                  <a:cubicBezTo>
                    <a:pt x="0" y="64318"/>
                    <a:pt x="64318" y="0"/>
                    <a:pt x="143659" y="0"/>
                  </a:cubicBezTo>
                  <a:lnTo>
                    <a:pt x="3742541" y="0"/>
                  </a:lnTo>
                  <a:cubicBezTo>
                    <a:pt x="3821882" y="0"/>
                    <a:pt x="3886200" y="64318"/>
                    <a:pt x="3886200" y="143659"/>
                  </a:cubicBezTo>
                  <a:lnTo>
                    <a:pt x="3886200" y="718280"/>
                  </a:lnTo>
                  <a:cubicBezTo>
                    <a:pt x="3886200" y="797621"/>
                    <a:pt x="3821882" y="861939"/>
                    <a:pt x="3742541" y="861939"/>
                  </a:cubicBezTo>
                  <a:lnTo>
                    <a:pt x="143659" y="861939"/>
                  </a:lnTo>
                  <a:cubicBezTo>
                    <a:pt x="64318" y="861939"/>
                    <a:pt x="0" y="797621"/>
                    <a:pt x="0" y="718280"/>
                  </a:cubicBezTo>
                  <a:lnTo>
                    <a:pt x="0" y="1436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8276" tIns="118276" rIns="118276" bIns="118276" spcCol="1270" anchor="ctr"/>
            <a:lstStyle/>
            <a:p>
              <a:pPr algn="ctr" defTabSz="88900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pl-PL" sz="2000" dirty="0"/>
                <a:t>Materiały </a:t>
              </a:r>
              <a:r>
                <a:rPr lang="pl-PL" sz="2000" dirty="0" err="1"/>
                <a:t>brandingowe</a:t>
              </a:r>
              <a:r>
                <a:rPr lang="pl-PL" sz="2000" dirty="0"/>
                <a:t> i wystawowe np. baner, stand, </a:t>
              </a:r>
              <a:r>
                <a:rPr lang="pl-PL" sz="2000" dirty="0" err="1"/>
                <a:t>roll-up</a:t>
              </a:r>
              <a:r>
                <a:rPr lang="pl-PL" sz="2000" dirty="0"/>
                <a:t>, ścianki, namioty i stoiska wystawowe</a:t>
              </a:r>
            </a:p>
          </p:txBody>
        </p:sp>
        <p:sp>
          <p:nvSpPr>
            <p:cNvPr id="15" name="Dowolny kształt 14"/>
            <p:cNvSpPr/>
            <p:nvPr/>
          </p:nvSpPr>
          <p:spPr>
            <a:xfrm>
              <a:off x="4667250" y="5443613"/>
              <a:ext cx="3730058" cy="614345"/>
            </a:xfrm>
            <a:custGeom>
              <a:avLst/>
              <a:gdLst>
                <a:gd name="connsiteX0" fmla="*/ 0 w 3886200"/>
                <a:gd name="connsiteY0" fmla="*/ 143659 h 861939"/>
                <a:gd name="connsiteX1" fmla="*/ 143659 w 3886200"/>
                <a:gd name="connsiteY1" fmla="*/ 0 h 861939"/>
                <a:gd name="connsiteX2" fmla="*/ 3742541 w 3886200"/>
                <a:gd name="connsiteY2" fmla="*/ 0 h 861939"/>
                <a:gd name="connsiteX3" fmla="*/ 3886200 w 3886200"/>
                <a:gd name="connsiteY3" fmla="*/ 143659 h 861939"/>
                <a:gd name="connsiteX4" fmla="*/ 3886200 w 3886200"/>
                <a:gd name="connsiteY4" fmla="*/ 718280 h 861939"/>
                <a:gd name="connsiteX5" fmla="*/ 3742541 w 3886200"/>
                <a:gd name="connsiteY5" fmla="*/ 861939 h 861939"/>
                <a:gd name="connsiteX6" fmla="*/ 143659 w 3886200"/>
                <a:gd name="connsiteY6" fmla="*/ 861939 h 861939"/>
                <a:gd name="connsiteX7" fmla="*/ 0 w 3886200"/>
                <a:gd name="connsiteY7" fmla="*/ 718280 h 861939"/>
                <a:gd name="connsiteX8" fmla="*/ 0 w 3886200"/>
                <a:gd name="connsiteY8" fmla="*/ 143659 h 861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6200" h="861939">
                  <a:moveTo>
                    <a:pt x="0" y="143659"/>
                  </a:moveTo>
                  <a:cubicBezTo>
                    <a:pt x="0" y="64318"/>
                    <a:pt x="64318" y="0"/>
                    <a:pt x="143659" y="0"/>
                  </a:cubicBezTo>
                  <a:lnTo>
                    <a:pt x="3742541" y="0"/>
                  </a:lnTo>
                  <a:cubicBezTo>
                    <a:pt x="3821882" y="0"/>
                    <a:pt x="3886200" y="64318"/>
                    <a:pt x="3886200" y="143659"/>
                  </a:cubicBezTo>
                  <a:lnTo>
                    <a:pt x="3886200" y="718280"/>
                  </a:lnTo>
                  <a:cubicBezTo>
                    <a:pt x="3886200" y="797621"/>
                    <a:pt x="3821882" y="861939"/>
                    <a:pt x="3742541" y="861939"/>
                  </a:cubicBezTo>
                  <a:lnTo>
                    <a:pt x="143659" y="861939"/>
                  </a:lnTo>
                  <a:cubicBezTo>
                    <a:pt x="64318" y="861939"/>
                    <a:pt x="0" y="797621"/>
                    <a:pt x="0" y="718280"/>
                  </a:cubicBezTo>
                  <a:lnTo>
                    <a:pt x="0" y="1436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8276" tIns="118276" rIns="118276" bIns="118276" spcCol="1270" anchor="ctr"/>
            <a:lstStyle/>
            <a:p>
              <a:pPr algn="ctr" defTabSz="88900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pl-PL" sz="2000" dirty="0"/>
                <a:t>Materiały promocyjne tzw. gadżety</a:t>
              </a:r>
            </a:p>
          </p:txBody>
        </p:sp>
        <p:sp>
          <p:nvSpPr>
            <p:cNvPr id="16" name="Dowolny kształt 15"/>
            <p:cNvSpPr/>
            <p:nvPr/>
          </p:nvSpPr>
          <p:spPr>
            <a:xfrm>
              <a:off x="4667250" y="6057958"/>
              <a:ext cx="3730058" cy="598471"/>
            </a:xfrm>
            <a:custGeom>
              <a:avLst/>
              <a:gdLst>
                <a:gd name="connsiteX0" fmla="*/ 0 w 3886200"/>
                <a:gd name="connsiteY0" fmla="*/ 143659 h 861939"/>
                <a:gd name="connsiteX1" fmla="*/ 143659 w 3886200"/>
                <a:gd name="connsiteY1" fmla="*/ 0 h 861939"/>
                <a:gd name="connsiteX2" fmla="*/ 3742541 w 3886200"/>
                <a:gd name="connsiteY2" fmla="*/ 0 h 861939"/>
                <a:gd name="connsiteX3" fmla="*/ 3886200 w 3886200"/>
                <a:gd name="connsiteY3" fmla="*/ 143659 h 861939"/>
                <a:gd name="connsiteX4" fmla="*/ 3886200 w 3886200"/>
                <a:gd name="connsiteY4" fmla="*/ 718280 h 861939"/>
                <a:gd name="connsiteX5" fmla="*/ 3742541 w 3886200"/>
                <a:gd name="connsiteY5" fmla="*/ 861939 h 861939"/>
                <a:gd name="connsiteX6" fmla="*/ 143659 w 3886200"/>
                <a:gd name="connsiteY6" fmla="*/ 861939 h 861939"/>
                <a:gd name="connsiteX7" fmla="*/ 0 w 3886200"/>
                <a:gd name="connsiteY7" fmla="*/ 718280 h 861939"/>
                <a:gd name="connsiteX8" fmla="*/ 0 w 3886200"/>
                <a:gd name="connsiteY8" fmla="*/ 143659 h 861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6200" h="861939">
                  <a:moveTo>
                    <a:pt x="0" y="143659"/>
                  </a:moveTo>
                  <a:cubicBezTo>
                    <a:pt x="0" y="64318"/>
                    <a:pt x="64318" y="0"/>
                    <a:pt x="143659" y="0"/>
                  </a:cubicBezTo>
                  <a:lnTo>
                    <a:pt x="3742541" y="0"/>
                  </a:lnTo>
                  <a:cubicBezTo>
                    <a:pt x="3821882" y="0"/>
                    <a:pt x="3886200" y="64318"/>
                    <a:pt x="3886200" y="143659"/>
                  </a:cubicBezTo>
                  <a:lnTo>
                    <a:pt x="3886200" y="718280"/>
                  </a:lnTo>
                  <a:cubicBezTo>
                    <a:pt x="3886200" y="797621"/>
                    <a:pt x="3821882" y="861939"/>
                    <a:pt x="3742541" y="861939"/>
                  </a:cubicBezTo>
                  <a:lnTo>
                    <a:pt x="143659" y="861939"/>
                  </a:lnTo>
                  <a:cubicBezTo>
                    <a:pt x="64318" y="861939"/>
                    <a:pt x="0" y="797621"/>
                    <a:pt x="0" y="718280"/>
                  </a:cubicBezTo>
                  <a:lnTo>
                    <a:pt x="0" y="1436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8276" tIns="118276" rIns="118276" bIns="118276" spcCol="1270" anchor="ctr"/>
            <a:lstStyle/>
            <a:p>
              <a:pPr algn="ctr" defTabSz="88900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pl-PL" sz="2000" dirty="0"/>
                <a:t>Tabliczki i naklejki informacyjne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817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latin typeface="+mn-lt"/>
              </a:rPr>
              <a:t>Kiedy nie trzeba stosować barw RP?</a:t>
            </a:r>
            <a:endParaRPr lang="pl-PL" sz="2800" b="1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pl-PL" sz="2000" b="1" dirty="0">
                <a:solidFill>
                  <a:srgbClr val="0070C0"/>
                </a:solidFill>
                <a:cs typeface="Arial" charset="0"/>
              </a:rPr>
              <a:t>›</a:t>
            </a:r>
            <a:r>
              <a:rPr lang="pl-PL" altLang="pl-PL" sz="2000" dirty="0">
                <a:solidFill>
                  <a:srgbClr val="0070C0"/>
                </a:solidFill>
                <a:cs typeface="Arial" charset="0"/>
              </a:rPr>
              <a:t> </a:t>
            </a:r>
            <a:r>
              <a:rPr lang="pl-PL" altLang="pl-PL" sz="2000" dirty="0" smtClean="0"/>
              <a:t>Brak </a:t>
            </a:r>
            <a:r>
              <a:rPr lang="pl-PL" altLang="pl-PL" sz="2000" dirty="0"/>
              <a:t>ogólnodostępnych możliwości technicznych zastosowania oznaczeń pełnokolorowych </a:t>
            </a:r>
            <a:r>
              <a:rPr lang="pl-PL" altLang="pl-PL" sz="2000" dirty="0" smtClean="0"/>
              <a:t/>
            </a:r>
            <a:br>
              <a:rPr lang="pl-PL" altLang="pl-PL" sz="2000" dirty="0" smtClean="0"/>
            </a:br>
            <a:r>
              <a:rPr lang="pl-PL" altLang="pl-PL" sz="2000" dirty="0" smtClean="0"/>
              <a:t>ze </a:t>
            </a:r>
            <a:r>
              <a:rPr lang="pl-PL" altLang="pl-PL" sz="2000" dirty="0"/>
              <a:t>względu np. na materiał, z którego wykonano </a:t>
            </a:r>
            <a:r>
              <a:rPr lang="pl-PL" altLang="pl-PL" sz="2000" dirty="0" smtClean="0"/>
              <a:t>przedmiot;</a:t>
            </a:r>
          </a:p>
          <a:p>
            <a:pPr algn="just">
              <a:lnSpc>
                <a:spcPct val="100000"/>
              </a:lnSpc>
              <a:defRPr/>
            </a:pPr>
            <a:r>
              <a:rPr lang="pl-PL" sz="2000" b="1" dirty="0" smtClean="0">
                <a:solidFill>
                  <a:srgbClr val="0070C0"/>
                </a:solidFill>
                <a:cs typeface="Arial" charset="0"/>
              </a:rPr>
              <a:t>› </a:t>
            </a:r>
            <a:r>
              <a:rPr lang="pl-PL" sz="2000" dirty="0" smtClean="0"/>
              <a:t>Z</a:t>
            </a:r>
            <a:r>
              <a:rPr lang="pl-PL" altLang="pl-PL" sz="2000" dirty="0" smtClean="0"/>
              <a:t>astosowanie </a:t>
            </a:r>
            <a:r>
              <a:rPr lang="pl-PL" altLang="pl-PL" sz="2000" dirty="0"/>
              <a:t>technik pełnokolorowych znacznie podwyższyłoby </a:t>
            </a:r>
            <a:r>
              <a:rPr lang="pl-PL" altLang="pl-PL" sz="2000" dirty="0" smtClean="0"/>
              <a:t>koszty;</a:t>
            </a:r>
            <a:endParaRPr lang="pl-PL" altLang="pl-PL" sz="2000" dirty="0"/>
          </a:p>
          <a:p>
            <a:pPr algn="just">
              <a:lnSpc>
                <a:spcPct val="100000"/>
              </a:lnSpc>
              <a:tabLst>
                <a:tab pos="85725" algn="l"/>
                <a:tab pos="177800" algn="l"/>
              </a:tabLst>
              <a:defRPr/>
            </a:pPr>
            <a:r>
              <a:rPr lang="pl-PL" sz="2000" b="1" dirty="0" smtClean="0">
                <a:solidFill>
                  <a:srgbClr val="0070C0"/>
                </a:solidFill>
                <a:cs typeface="Arial" charset="0"/>
              </a:rPr>
              <a:t>› </a:t>
            </a:r>
            <a:r>
              <a:rPr lang="pl-PL" sz="2000" dirty="0" smtClean="0"/>
              <a:t>M</a:t>
            </a:r>
            <a:r>
              <a:rPr lang="pl-PL" altLang="pl-PL" sz="2000" dirty="0" smtClean="0"/>
              <a:t>ateriały </a:t>
            </a:r>
            <a:r>
              <a:rPr lang="pl-PL" altLang="pl-PL" sz="2000" dirty="0"/>
              <a:t>z założenia występują w wersji achromatycznej lub monochromatycznej:</a:t>
            </a:r>
          </a:p>
          <a:p>
            <a:pPr lvl="1" algn="just">
              <a:lnSpc>
                <a:spcPct val="100000"/>
              </a:lnSpc>
              <a:defRPr/>
            </a:pPr>
            <a:r>
              <a:rPr lang="pl-PL" sz="2000" b="1" dirty="0">
                <a:solidFill>
                  <a:srgbClr val="0070C0"/>
                </a:solidFill>
                <a:cs typeface="Arial" charset="0"/>
              </a:rPr>
              <a:t>› </a:t>
            </a:r>
            <a:r>
              <a:rPr lang="pl-PL" altLang="pl-PL" sz="2000" b="1" dirty="0">
                <a:solidFill>
                  <a:srgbClr val="00B050"/>
                </a:solidFill>
              </a:rPr>
              <a:t>dokumentacja projektowa </a:t>
            </a:r>
            <a:r>
              <a:rPr lang="pl-PL" altLang="pl-PL" sz="2000" dirty="0"/>
              <a:t>(np. dokumenty przetargowe, umowy, ogłoszenia, opisy stanowisk pracy),</a:t>
            </a:r>
          </a:p>
          <a:p>
            <a:pPr lvl="1" algn="just">
              <a:lnSpc>
                <a:spcPct val="100000"/>
              </a:lnSpc>
              <a:defRPr/>
            </a:pPr>
            <a:r>
              <a:rPr lang="pl-PL" sz="2000" b="1" dirty="0">
                <a:solidFill>
                  <a:srgbClr val="0070C0"/>
                </a:solidFill>
                <a:cs typeface="Arial" charset="0"/>
              </a:rPr>
              <a:t>› </a:t>
            </a:r>
            <a:r>
              <a:rPr lang="pl-PL" altLang="pl-PL" sz="2000" b="1" dirty="0">
                <a:solidFill>
                  <a:srgbClr val="00B050"/>
                </a:solidFill>
              </a:rPr>
              <a:t>korespondencja drukowana </a:t>
            </a:r>
            <a:r>
              <a:rPr lang="pl-PL" altLang="pl-PL" sz="2000" dirty="0"/>
              <a:t>(np. papier firmowy w wersji monochromatycznej).</a:t>
            </a:r>
          </a:p>
          <a:p>
            <a:pPr>
              <a:lnSpc>
                <a:spcPct val="100000"/>
              </a:lnSpc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784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latin typeface="+mn-lt"/>
              </a:rPr>
              <a:t>Jakie logotypy należy stosować w wersji czarno-białej?</a:t>
            </a:r>
            <a:endParaRPr lang="pl-PL" sz="2800" b="1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 smtClean="0"/>
              <a:t>Zestawienie znaków FE, </a:t>
            </a:r>
            <a:r>
              <a:rPr lang="pl-PL" sz="1800" b="1" dirty="0" smtClean="0">
                <a:solidFill>
                  <a:srgbClr val="FF0000"/>
                </a:solidFill>
              </a:rPr>
              <a:t>barw </a:t>
            </a:r>
            <a:r>
              <a:rPr lang="pl-PL" sz="1800" b="1" dirty="0">
                <a:solidFill>
                  <a:srgbClr val="FF0000"/>
                </a:solidFill>
              </a:rPr>
              <a:t>RP</a:t>
            </a:r>
            <a:r>
              <a:rPr lang="pl-PL" sz="1800" dirty="0"/>
              <a:t>, logo PZ i znaku UE zawsze występuje w wersji pełnokolorowej</a:t>
            </a:r>
            <a:r>
              <a:rPr lang="pl-PL" sz="1800" dirty="0" smtClean="0"/>
              <a:t>.</a:t>
            </a:r>
          </a:p>
          <a:p>
            <a:pPr algn="ctr"/>
            <a:r>
              <a:rPr lang="pl-PL" sz="1800" dirty="0" smtClean="0"/>
              <a:t>W wymienionych wcześniej przypadkach można stosować logotypy w wersji jednobarwnej.</a:t>
            </a:r>
            <a:endParaRPr lang="pl-PL" sz="1800" dirty="0"/>
          </a:p>
        </p:txBody>
      </p:sp>
      <p:pic>
        <p:nvPicPr>
          <p:cNvPr id="4" name="Obraz 3" descr="\\wup.local\wymiana\Użytkownicy\wojciech.krycki\LOGOSY\Zestawienia\Logo BW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1" y="2507446"/>
            <a:ext cx="10332387" cy="942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/>
          <a:srcRect r="2508"/>
          <a:stretch/>
        </p:blipFill>
        <p:spPr>
          <a:xfrm>
            <a:off x="963000" y="3789864"/>
            <a:ext cx="9289085" cy="101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latin typeface="+mn-lt"/>
              </a:rPr>
              <a:t>Przykłady błędów</a:t>
            </a:r>
            <a:endParaRPr lang="pl-PL" sz="2800" b="1" dirty="0">
              <a:latin typeface="+mn-l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32" y="812118"/>
            <a:ext cx="6670634" cy="5010504"/>
          </a:xfrm>
          <a:prstGeom prst="rect">
            <a:avLst/>
          </a:prstGeom>
        </p:spPr>
      </p:pic>
      <p:cxnSp>
        <p:nvCxnSpPr>
          <p:cNvPr id="5" name="Łącznik prosty ze strzałką 4"/>
          <p:cNvCxnSpPr/>
          <p:nvPr/>
        </p:nvCxnSpPr>
        <p:spPr>
          <a:xfrm flipH="1">
            <a:off x="8300073" y="1060608"/>
            <a:ext cx="780774" cy="8363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Nawias klamrowy zamykający 5"/>
          <p:cNvSpPr/>
          <p:nvPr/>
        </p:nvSpPr>
        <p:spPr>
          <a:xfrm>
            <a:off x="9227628" y="1342457"/>
            <a:ext cx="171612" cy="432511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9720293" y="819237"/>
            <a:ext cx="126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rgbClr val="00B050"/>
                </a:solidFill>
              </a:rPr>
              <a:t>Prawidłowe zestawienie</a:t>
            </a:r>
            <a:endParaRPr lang="pl-PL" sz="1400" dirty="0">
              <a:solidFill>
                <a:srgbClr val="00B05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9748782" y="3243403"/>
            <a:ext cx="1234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rgbClr val="FF0000"/>
                </a:solidFill>
              </a:rPr>
              <a:t>Niewłaściwe zestawienia</a:t>
            </a:r>
            <a:endParaRPr lang="pl-PL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35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4DC60CC-11CE-4016-A26C-43322734F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37" y="437103"/>
            <a:ext cx="11349037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pl-PL" altLang="pl-PL" sz="2800" b="1" dirty="0">
                <a:latin typeface="+mn-lt"/>
                <a:ea typeface="Mongolian Baiti" panose="03000500000000000000" pitchFamily="66" charset="0"/>
              </a:rPr>
              <a:t>Dodatkowych informacji na temat konkursu udzielają:</a:t>
            </a:r>
          </a:p>
        </p:txBody>
      </p:sp>
      <p:sp>
        <p:nvSpPr>
          <p:cNvPr id="73732" name="pole tekstowe 7">
            <a:extLst>
              <a:ext uri="{FF2B5EF4-FFF2-40B4-BE49-F238E27FC236}">
                <a16:creationId xmlns:a16="http://schemas.microsoft.com/office/drawing/2014/main" id="{F4EF3DA6-18A2-4CBE-B09A-FBA5D0302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713" y="1947863"/>
            <a:ext cx="3695700" cy="6477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l-PL" altLang="pl-PL" sz="1800" dirty="0">
              <a:latin typeface="+mn-lt"/>
            </a:endParaRP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l-PL" altLang="pl-PL" sz="1800" dirty="0">
              <a:latin typeface="+mn-lt"/>
            </a:endParaRPr>
          </a:p>
        </p:txBody>
      </p:sp>
      <p:sp>
        <p:nvSpPr>
          <p:cNvPr id="73735" name="pole tekstowe 10">
            <a:extLst>
              <a:ext uri="{FF2B5EF4-FFF2-40B4-BE49-F238E27FC236}">
                <a16:creationId xmlns:a16="http://schemas.microsoft.com/office/drawing/2014/main" id="{E680AD0B-B22C-49B6-9495-C38FA33F0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0763" y="5208588"/>
            <a:ext cx="7835900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800" dirty="0">
                <a:solidFill>
                  <a:srgbClr val="0070C0"/>
                </a:solidFill>
                <a:latin typeface="Book Antiqua" panose="02040602050305030304" pitchFamily="18" charset="0"/>
              </a:rPr>
              <a:t>	</a:t>
            </a: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800" b="1" dirty="0">
                <a:solidFill>
                  <a:srgbClr val="0070C0"/>
                </a:solidFill>
                <a:latin typeface="+mn-lt"/>
              </a:rPr>
              <a:t>	</a:t>
            </a:r>
          </a:p>
        </p:txBody>
      </p:sp>
      <p:sp>
        <p:nvSpPr>
          <p:cNvPr id="7" name="pole tekstowe 7">
            <a:extLst>
              <a:ext uri="{FF2B5EF4-FFF2-40B4-BE49-F238E27FC236}">
                <a16:creationId xmlns:a16="http://schemas.microsoft.com/office/drawing/2014/main" id="{397E85A4-321A-4CB5-B249-F4E03AD53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963" y="1120775"/>
            <a:ext cx="3695700" cy="264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l-PL" altLang="pl-PL" sz="1800" dirty="0">
              <a:latin typeface="+mn-lt"/>
            </a:endParaRP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800" dirty="0">
                <a:latin typeface="+mn-lt"/>
              </a:rPr>
              <a:t>Biuro Informacji i Promocji EFS w Koszalinie</a:t>
            </a: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800" dirty="0">
                <a:latin typeface="+mn-lt"/>
              </a:rPr>
              <a:t>ul. Słowiańska 15 a</a:t>
            </a: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800" dirty="0">
                <a:latin typeface="+mn-lt"/>
              </a:rPr>
              <a:t>75-846 Koszalin</a:t>
            </a: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de-DE" altLang="pl-PL" sz="1800" dirty="0">
                <a:latin typeface="+mn-lt"/>
              </a:rPr>
              <a:t>tel. 94 344 50 25/26</a:t>
            </a: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800" dirty="0">
                <a:latin typeface="+mn-lt"/>
              </a:rPr>
              <a:t>e-mail: </a:t>
            </a:r>
            <a:r>
              <a:rPr lang="pl-PL" altLang="pl-PL" sz="1800" dirty="0">
                <a:latin typeface="+mn-lt"/>
                <a:hlinkClick r:id="rId3"/>
              </a:rPr>
              <a:t>efskoszalin@wup.pl</a:t>
            </a:r>
            <a:endParaRPr lang="pl-PL" altLang="pl-PL" sz="1800" dirty="0">
              <a:latin typeface="+mn-lt"/>
            </a:endParaRP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800" dirty="0">
                <a:latin typeface="+mn-lt"/>
                <a:hlinkClick r:id="rId4"/>
              </a:rPr>
              <a:t>www.facebook.com/wupszczecin</a:t>
            </a:r>
            <a:endParaRPr lang="pl-PL" altLang="pl-PL" sz="1800" dirty="0">
              <a:latin typeface="+mn-lt"/>
            </a:endParaRP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l-PL" altLang="pl-PL" sz="1800" dirty="0">
              <a:latin typeface="+mn-lt"/>
            </a:endParaRPr>
          </a:p>
        </p:txBody>
      </p:sp>
      <p:pic>
        <p:nvPicPr>
          <p:cNvPr id="130054" name="Obraz 1">
            <a:extLst>
              <a:ext uri="{FF2B5EF4-FFF2-40B4-BE49-F238E27FC236}">
                <a16:creationId xmlns:a16="http://schemas.microsoft.com/office/drawing/2014/main" id="{50A245E9-BEB5-4CF0-BF47-549CF8616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057" y="1103313"/>
            <a:ext cx="3608387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10">
            <a:extLst>
              <a:ext uri="{FF2B5EF4-FFF2-40B4-BE49-F238E27FC236}">
                <a16:creationId xmlns:a16="http://schemas.microsoft.com/office/drawing/2014/main" id="{555C1F8C-6B10-42D8-ABDA-023AF5D33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050" y="3429867"/>
            <a:ext cx="7835900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800" dirty="0">
                <a:latin typeface="Book Antiqua" panose="02040602050305030304" pitchFamily="18" charset="0"/>
              </a:rPr>
              <a:t>	</a:t>
            </a:r>
          </a:p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1800" b="1" dirty="0">
                <a:latin typeface="+mn-lt"/>
              </a:rPr>
              <a:t>	Urząd Marszałkowski Województwa Zachodniopomorskiego</a:t>
            </a:r>
          </a:p>
        </p:txBody>
      </p:sp>
      <p:pic>
        <p:nvPicPr>
          <p:cNvPr id="130056" name="Obraz 2">
            <a:extLst>
              <a:ext uri="{FF2B5EF4-FFF2-40B4-BE49-F238E27FC236}">
                <a16:creationId xmlns:a16="http://schemas.microsoft.com/office/drawing/2014/main" id="{84F6631D-3A7D-4FCC-B716-A610C42E6A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6" y="4099646"/>
            <a:ext cx="4706937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96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C57C9E-7AC6-48E1-BA97-56691132A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37" y="150495"/>
            <a:ext cx="7858674" cy="5000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pl-PL" altLang="pl-PL" sz="2800" b="1" dirty="0">
                <a:latin typeface="+mn-lt"/>
                <a:ea typeface="Mongolian Baiti" panose="03000500000000000000" pitchFamily="66" charset="0"/>
              </a:rPr>
              <a:t>Skuteczne złożenie wniosku w ramach Działania 8.3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2458CE-F9E1-4D4A-BC8C-42D64CCB2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38" y="989215"/>
            <a:ext cx="10751502" cy="4838007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pl-PL" altLang="pl-PL" sz="1600" dirty="0">
                <a:ea typeface="Mongolian Baiti" panose="03000500000000000000" pitchFamily="66" charset="0"/>
              </a:rPr>
              <a:t>Aby skutecznie złożyć dokumentacje aplikacyjną należy:</a:t>
            </a:r>
          </a:p>
          <a:p>
            <a:pPr marL="342900" indent="-342900" algn="just">
              <a:lnSpc>
                <a:spcPct val="110000"/>
              </a:lnSpc>
              <a:buFont typeface="+mj-lt"/>
              <a:buAutoNum type="alphaLcParenR"/>
            </a:pPr>
            <a:r>
              <a:rPr lang="pl-PL" altLang="pl-PL" sz="1600" dirty="0">
                <a:ea typeface="Mongolian Baiti" panose="03000500000000000000" pitchFamily="66" charset="0"/>
              </a:rPr>
              <a:t> opublikować wniosek o dofinansowanie w wersji elektronicznej wraz załącznikami (jeśli dotyczy) w </a:t>
            </a:r>
            <a:r>
              <a:rPr lang="pl-PL" altLang="pl-PL" sz="1600" dirty="0" smtClean="0">
                <a:ea typeface="Mongolian Baiti" panose="03000500000000000000" pitchFamily="66" charset="0"/>
              </a:rPr>
              <a:t>LSI2014</a:t>
            </a:r>
            <a:endParaRPr lang="pl-PL" altLang="pl-PL" sz="1600" dirty="0">
              <a:ea typeface="Mongolian Baiti" panose="03000500000000000000" pitchFamily="66" charset="0"/>
            </a:endParaRPr>
          </a:p>
          <a:p>
            <a:pPr algn="just">
              <a:lnSpc>
                <a:spcPct val="110000"/>
              </a:lnSpc>
            </a:pPr>
            <a:r>
              <a:rPr lang="pl-PL" altLang="pl-PL" sz="1600" dirty="0" smtClean="0">
                <a:ea typeface="Mongolian Baiti" panose="03000500000000000000" pitchFamily="66" charset="0"/>
              </a:rPr>
              <a:t>(należy to zrobić w terminie </a:t>
            </a:r>
            <a:r>
              <a:rPr lang="pl-PL" altLang="pl-PL" sz="1600" dirty="0">
                <a:ea typeface="Mongolian Baiti" panose="03000500000000000000" pitchFamily="66" charset="0"/>
              </a:rPr>
              <a:t>naboru projektów, </a:t>
            </a:r>
            <a:r>
              <a:rPr lang="pl-PL" altLang="pl-PL" sz="1600" dirty="0" smtClean="0">
                <a:ea typeface="Mongolian Baiti" panose="03000500000000000000" pitchFamily="66" charset="0"/>
              </a:rPr>
              <a:t>tj</a:t>
            </a:r>
            <a:r>
              <a:rPr lang="pl-PL" altLang="pl-PL" sz="1600" dirty="0">
                <a:ea typeface="Mongolian Baiti" panose="03000500000000000000" pitchFamily="66" charset="0"/>
              </a:rPr>
              <a:t>. </a:t>
            </a:r>
            <a:r>
              <a:rPr lang="pl-PL" altLang="pl-PL" sz="1600" b="1" dirty="0">
                <a:ea typeface="Mongolian Baiti" panose="03000500000000000000" pitchFamily="66" charset="0"/>
              </a:rPr>
              <a:t>06.03.2018 r. – 04.04.2018 </a:t>
            </a:r>
            <a:r>
              <a:rPr lang="pl-PL" altLang="pl-PL" sz="1600" b="1" dirty="0" smtClean="0">
                <a:ea typeface="Mongolian Baiti" panose="03000500000000000000" pitchFamily="66" charset="0"/>
              </a:rPr>
              <a:t>r. do </a:t>
            </a:r>
            <a:r>
              <a:rPr lang="pl-PL" altLang="pl-PL" sz="1600" b="1" dirty="0">
                <a:ea typeface="Mongolian Baiti" panose="03000500000000000000" pitchFamily="66" charset="0"/>
              </a:rPr>
              <a:t>godz. </a:t>
            </a:r>
            <a:r>
              <a:rPr lang="pl-PL" altLang="pl-PL" sz="1600" b="1" dirty="0" smtClean="0">
                <a:solidFill>
                  <a:srgbClr val="FF0000"/>
                </a:solidFill>
                <a:ea typeface="Mongolian Baiti" panose="03000500000000000000" pitchFamily="66" charset="0"/>
              </a:rPr>
              <a:t>15:00</a:t>
            </a:r>
            <a:r>
              <a:rPr lang="pl-PL" altLang="pl-PL" sz="1600" b="1" dirty="0">
                <a:ea typeface="Mongolian Baiti" panose="03000500000000000000" pitchFamily="66" charset="0"/>
              </a:rPr>
              <a:t> (tu nastąpiła zmiana) </a:t>
            </a:r>
            <a:r>
              <a:rPr lang="pl-PL" altLang="pl-PL" sz="1600" dirty="0" smtClean="0">
                <a:ea typeface="Mongolian Baiti" panose="03000500000000000000" pitchFamily="66" charset="0"/>
              </a:rPr>
              <a:t>);</a:t>
            </a:r>
            <a:endParaRPr lang="pl-PL" altLang="pl-PL" sz="1600" dirty="0">
              <a:ea typeface="Mongolian Baiti" panose="03000500000000000000" pitchFamily="66" charset="0"/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lphaLcParenR" startAt="2"/>
            </a:pPr>
            <a:r>
              <a:rPr lang="pl-PL" altLang="pl-PL" sz="1600" dirty="0">
                <a:ea typeface="Mongolian Baiti" panose="03000500000000000000" pitchFamily="66" charset="0"/>
              </a:rPr>
              <a:t> doręczyć do IOK pisemny wniosek o przyznanie pomocy wygenerowany z systemu LSI2014;</a:t>
            </a:r>
          </a:p>
          <a:p>
            <a:pPr algn="just">
              <a:lnSpc>
                <a:spcPct val="110000"/>
              </a:lnSpc>
            </a:pPr>
            <a:r>
              <a:rPr lang="pl-PL" altLang="pl-PL" sz="1600" b="1" i="1" dirty="0">
                <a:ea typeface="Mongolian Baiti" panose="03000500000000000000" pitchFamily="66" charset="0"/>
              </a:rPr>
              <a:t>Pisemny wniosek o przyznanie pomocy </a:t>
            </a:r>
            <a:r>
              <a:rPr lang="pl-PL" altLang="pl-PL" sz="1600" dirty="0">
                <a:ea typeface="Mongolian Baiti" panose="03000500000000000000" pitchFamily="66" charset="0"/>
              </a:rPr>
              <a:t>należy dostarczyć najpóźniej w terminie </a:t>
            </a:r>
            <a:r>
              <a:rPr lang="pl-PL" altLang="pl-PL" sz="1600" b="1" dirty="0">
                <a:solidFill>
                  <a:srgbClr val="FF0000"/>
                </a:solidFill>
                <a:ea typeface="Mongolian Baiti" panose="03000500000000000000" pitchFamily="66" charset="0"/>
              </a:rPr>
              <a:t>5 dni </a:t>
            </a:r>
            <a:r>
              <a:rPr lang="pl-PL" altLang="pl-PL" sz="1600" b="1" dirty="0" smtClean="0">
                <a:ea typeface="Mongolian Baiti" panose="03000500000000000000" pitchFamily="66" charset="0"/>
              </a:rPr>
              <a:t>(tu nastąpiła zmiana</a:t>
            </a:r>
            <a:r>
              <a:rPr lang="pl-PL" altLang="pl-PL" sz="1600" b="1" dirty="0">
                <a:ea typeface="Mongolian Baiti" panose="03000500000000000000" pitchFamily="66" charset="0"/>
              </a:rPr>
              <a:t>) </a:t>
            </a:r>
            <a:r>
              <a:rPr lang="pl-PL" altLang="pl-PL" sz="1600" b="1" dirty="0" smtClean="0">
                <a:ea typeface="Mongolian Baiti" panose="03000500000000000000" pitchFamily="66" charset="0"/>
              </a:rPr>
              <a:t>od </a:t>
            </a:r>
            <a:r>
              <a:rPr lang="pl-PL" altLang="pl-PL" sz="1600" b="1" dirty="0">
                <a:ea typeface="Mongolian Baiti" panose="03000500000000000000" pitchFamily="66" charset="0"/>
              </a:rPr>
              <a:t>dnia zakończenia naboru projektów, tj. do  09.04.2018 r</a:t>
            </a:r>
            <a:r>
              <a:rPr lang="pl-PL" altLang="pl-PL" sz="1600" b="1" dirty="0" smtClean="0">
                <a:ea typeface="Mongolian Baiti" panose="03000500000000000000" pitchFamily="66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pl-PL" altLang="pl-PL" sz="1600" dirty="0" smtClean="0">
                <a:ea typeface="Mongolian Baiti" panose="03000500000000000000" pitchFamily="66" charset="0"/>
              </a:rPr>
              <a:t>Można </a:t>
            </a:r>
            <a:r>
              <a:rPr lang="pl-PL" altLang="pl-PL" sz="1600" dirty="0">
                <a:ea typeface="Mongolian Baiti" panose="03000500000000000000" pitchFamily="66" charset="0"/>
              </a:rPr>
              <a:t>go dostarczyć osobiście, przesłać kurierem lub pocztą do WUP w Szczecinie na adres:</a:t>
            </a:r>
          </a:p>
          <a:p>
            <a:pPr algn="ctr">
              <a:lnSpc>
                <a:spcPct val="110000"/>
              </a:lnSpc>
            </a:pPr>
            <a:r>
              <a:rPr lang="pl-PL" altLang="pl-PL" sz="1600" b="1" dirty="0">
                <a:ea typeface="Mongolian Baiti" panose="03000500000000000000" pitchFamily="66" charset="0"/>
              </a:rPr>
              <a:t>Wojewódzki Urząd Pracy w Szczecinie ul. A. Mickiewicza 41, 70-383 Szczecin, w kancelarii urzędu </a:t>
            </a:r>
            <a:r>
              <a:rPr lang="pl-PL" altLang="pl-PL" sz="1600" dirty="0">
                <a:ea typeface="Mongolian Baiti" panose="03000500000000000000" pitchFamily="66" charset="0"/>
              </a:rPr>
              <a:t>z dopiskiem: </a:t>
            </a:r>
            <a:br>
              <a:rPr lang="pl-PL" altLang="pl-PL" sz="1600" dirty="0">
                <a:ea typeface="Mongolian Baiti" panose="03000500000000000000" pitchFamily="66" charset="0"/>
              </a:rPr>
            </a:br>
            <a:r>
              <a:rPr lang="pl-PL" altLang="pl-PL" sz="1600" i="1" dirty="0">
                <a:ea typeface="Mongolian Baiti" panose="03000500000000000000" pitchFamily="66" charset="0"/>
              </a:rPr>
              <a:t>Wniosek w ramach Regionalnego Programu Operacyjnego Województwa Zachodniopomorskiego 2014-2020, </a:t>
            </a:r>
            <a:br>
              <a:rPr lang="pl-PL" altLang="pl-PL" sz="1600" i="1" dirty="0">
                <a:ea typeface="Mongolian Baiti" panose="03000500000000000000" pitchFamily="66" charset="0"/>
              </a:rPr>
            </a:br>
            <a:r>
              <a:rPr lang="pl-PL" altLang="pl-PL" sz="1600" i="1" dirty="0">
                <a:ea typeface="Mongolian Baiti" panose="03000500000000000000" pitchFamily="66" charset="0"/>
              </a:rPr>
              <a:t>Konkurs nr: </a:t>
            </a:r>
            <a:r>
              <a:rPr lang="pl-PL" altLang="pl-PL" sz="1600" b="1" dirty="0">
                <a:ea typeface="Mongolian Baiti" panose="03000500000000000000" pitchFamily="66" charset="0"/>
              </a:rPr>
              <a:t>RPZP.08.03.00-IP.02-32-K34/18 </a:t>
            </a:r>
            <a:endParaRPr lang="pl-PL" altLang="pl-PL" sz="1600" b="1" dirty="0" smtClean="0">
              <a:ea typeface="Mongolian Baiti" panose="03000500000000000000" pitchFamily="66" charset="0"/>
            </a:endParaRPr>
          </a:p>
          <a:p>
            <a:pPr algn="ctr">
              <a:lnSpc>
                <a:spcPct val="110000"/>
              </a:lnSpc>
            </a:pPr>
            <a:r>
              <a:rPr lang="pl-PL" altLang="pl-PL" sz="1600" dirty="0" smtClean="0">
                <a:ea typeface="Mongolian Baiti" panose="03000500000000000000" pitchFamily="66" charset="0"/>
              </a:rPr>
              <a:t>Dokumenty są przyjmowane pod ww. adresem od poniedziałku do piątku w godzinach 7:30 – 15:30.</a:t>
            </a:r>
          </a:p>
          <a:p>
            <a:pPr algn="just">
              <a:lnSpc>
                <a:spcPct val="110000"/>
              </a:lnSpc>
            </a:pPr>
            <a:r>
              <a:rPr lang="pl-PL" sz="1600" b="1" dirty="0" smtClean="0">
                <a:solidFill>
                  <a:srgbClr val="FF0000"/>
                </a:solidFill>
              </a:rPr>
              <a:t>Uwaga! </a:t>
            </a:r>
            <a:r>
              <a:rPr lang="pl-PL" sz="1600" b="1" dirty="0"/>
              <a:t>Za datę złożenia </a:t>
            </a:r>
            <a:r>
              <a:rPr lang="pl-PL" sz="1600" b="1" i="1" dirty="0"/>
              <a:t>pisemnego wniosku o przyznanie pomocy</a:t>
            </a:r>
            <a:r>
              <a:rPr lang="pl-PL" sz="1600" b="1" dirty="0"/>
              <a:t> uznaje </a:t>
            </a:r>
            <a:r>
              <a:rPr lang="pl-PL" sz="1600" b="1" dirty="0" smtClean="0"/>
              <a:t>się, niezależnie od sposobu jego dostarczenia, </a:t>
            </a:r>
            <a:r>
              <a:rPr lang="pl-PL" sz="1600" b="1" dirty="0">
                <a:solidFill>
                  <a:srgbClr val="FF0000"/>
                </a:solidFill>
              </a:rPr>
              <a:t>datę wpływu</a:t>
            </a:r>
            <a:r>
              <a:rPr lang="pl-PL" sz="1600" b="1" dirty="0"/>
              <a:t> </a:t>
            </a:r>
            <a:r>
              <a:rPr lang="pl-PL" altLang="pl-PL" sz="1600" b="1" dirty="0">
                <a:ea typeface="Mongolian Baiti" panose="03000500000000000000" pitchFamily="66" charset="0"/>
              </a:rPr>
              <a:t>(tu nastąpiła zmiana) </a:t>
            </a:r>
            <a:r>
              <a:rPr lang="pl-PL" sz="1600" b="1" dirty="0" smtClean="0"/>
              <a:t>do kancelarii </a:t>
            </a:r>
            <a:r>
              <a:rPr lang="pl-PL" sz="1600" b="1" dirty="0"/>
              <a:t>WUP w Szczecinie.</a:t>
            </a:r>
            <a:endParaRPr lang="pl-PL" altLang="pl-PL" sz="1600" dirty="0">
              <a:ea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50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64225C-7747-45E5-B4F2-9402B0787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37" y="424815"/>
            <a:ext cx="11349037" cy="500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b="1" dirty="0">
                <a:latin typeface="+mn-lt"/>
              </a:rPr>
              <a:t>Aktualne nabory na www.wup.pl/rpo</a:t>
            </a:r>
          </a:p>
        </p:txBody>
      </p:sp>
      <p:pic>
        <p:nvPicPr>
          <p:cNvPr id="129027" name="Symbol zastępczy zawartości 3">
            <a:extLst>
              <a:ext uri="{FF2B5EF4-FFF2-40B4-BE49-F238E27FC236}">
                <a16:creationId xmlns:a16="http://schemas.microsoft.com/office/drawing/2014/main" id="{154E5489-DCB0-4A76-B7F6-E29D6AF9F3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" r="1128" b="21391"/>
          <a:stretch>
            <a:fillRect/>
          </a:stretch>
        </p:blipFill>
        <p:spPr>
          <a:xfrm>
            <a:off x="1501948" y="1275687"/>
            <a:ext cx="8837613" cy="4357687"/>
          </a:xfrm>
        </p:spPr>
      </p:pic>
    </p:spTree>
    <p:extLst>
      <p:ext uri="{BB962C8B-B14F-4D97-AF65-F5344CB8AC3E}">
        <p14:creationId xmlns:p14="http://schemas.microsoft.com/office/powerpoint/2010/main" val="242345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Wojewódzki Urząd Pracy w Szczecinie</a:t>
            </a:r>
          </a:p>
          <a:p>
            <a:r>
              <a:rPr lang="pl-PL" dirty="0"/>
              <a:t>u</a:t>
            </a:r>
            <a:r>
              <a:rPr lang="pl-PL" dirty="0" smtClean="0"/>
              <a:t>l. A. Mickiewicza 41</a:t>
            </a:r>
          </a:p>
          <a:p>
            <a:r>
              <a:rPr lang="pl-PL" dirty="0" smtClean="0"/>
              <a:t>70-383 Szczecin</a:t>
            </a:r>
          </a:p>
          <a:p>
            <a:r>
              <a:rPr lang="pl-PL" altLang="pl-PL" dirty="0" smtClean="0">
                <a:latin typeface="Calibri" panose="020F0502020204030204" pitchFamily="34" charset="0"/>
                <a:ea typeface="Book Antiqua" panose="02040602050305030304" pitchFamily="18" charset="0"/>
                <a:cs typeface="Book Antiqua" panose="02040602050305030304" pitchFamily="18" charset="0"/>
                <a:sym typeface="Book Antiqua" panose="02040602050305030304" pitchFamily="18" charset="0"/>
              </a:rPr>
              <a:t>tel. + 48 91 42 56 100</a:t>
            </a:r>
          </a:p>
          <a:p>
            <a:r>
              <a:rPr lang="pl-PL" altLang="pl-PL" dirty="0" smtClean="0">
                <a:latin typeface="Calibri" panose="020F0502020204030204" pitchFamily="34" charset="0"/>
                <a:ea typeface="Book Antiqua" panose="02040602050305030304" pitchFamily="18" charset="0"/>
                <a:cs typeface="Book Antiqua" panose="02040602050305030304" pitchFamily="18" charset="0"/>
                <a:sym typeface="Book Antiqua" panose="02040602050305030304" pitchFamily="18" charset="0"/>
              </a:rPr>
              <a:t>fax + 48 91 42 56 103</a:t>
            </a:r>
          </a:p>
          <a:p>
            <a:r>
              <a:rPr lang="pl-PL" altLang="pl-PL" dirty="0" smtClean="0">
                <a:latin typeface="Calibri" panose="020F0502020204030204" pitchFamily="34" charset="0"/>
                <a:ea typeface="Book Antiqua" panose="02040602050305030304" pitchFamily="18" charset="0"/>
                <a:cs typeface="Book Antiqua" panose="02040602050305030304" pitchFamily="18" charset="0"/>
                <a:sym typeface="Book Antiqua" panose="02040602050305030304" pitchFamily="18" charset="0"/>
              </a:rPr>
              <a:t>e-mail: sekretariat@wup.pl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786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latin typeface="+mn-lt"/>
              </a:rPr>
              <a:t>LSI2014, czyli Lokalny System Informatyczny 2014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F5DA3687-1CC5-4BA6-A47A-C70539201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308055"/>
            <a:ext cx="10818553" cy="5367065"/>
          </a:xfrm>
        </p:spPr>
        <p:txBody>
          <a:bodyPr>
            <a:noAutofit/>
          </a:bodyPr>
          <a:lstStyle/>
          <a:p>
            <a:pPr algn="just">
              <a:lnSpc>
                <a:spcPct val="124000"/>
              </a:lnSpc>
              <a:spcBef>
                <a:spcPct val="0"/>
              </a:spcBef>
            </a:pPr>
            <a:r>
              <a:rPr lang="pl-PL" altLang="pl-PL" sz="1600" b="1" dirty="0">
                <a:ea typeface="Mongolian Baiti" panose="03000500000000000000" pitchFamily="66" charset="0"/>
              </a:rPr>
              <a:t>LSI2014, czyli system, w którym należy wypełnić wniosek o dofinansowanie projektu </a:t>
            </a:r>
            <a:r>
              <a:rPr lang="pl-PL" altLang="pl-PL" sz="1600" dirty="0">
                <a:ea typeface="Mongolian Baiti" panose="03000500000000000000" pitchFamily="66" charset="0"/>
              </a:rPr>
              <a:t>znajduje się pod adresem:</a:t>
            </a:r>
          </a:p>
          <a:p>
            <a:pPr algn="ctr">
              <a:lnSpc>
                <a:spcPct val="124000"/>
              </a:lnSpc>
              <a:spcBef>
                <a:spcPct val="0"/>
              </a:spcBef>
            </a:pPr>
            <a:r>
              <a:rPr lang="pl-PL" altLang="pl-PL" sz="1600" b="1" dirty="0" smtClean="0">
                <a:solidFill>
                  <a:srgbClr val="00B0F0"/>
                </a:solidFill>
                <a:ea typeface="Mongolian Baiti" panose="03000500000000000000" pitchFamily="66" charset="0"/>
              </a:rPr>
              <a:t>www.beneficjent2014.wzp.pl</a:t>
            </a:r>
            <a:endParaRPr lang="pl-PL" altLang="pl-PL" sz="1600" dirty="0">
              <a:ea typeface="Mongolian Baiti" panose="03000500000000000000" pitchFamily="66" charset="0"/>
            </a:endParaRPr>
          </a:p>
          <a:p>
            <a:pPr algn="just">
              <a:lnSpc>
                <a:spcPct val="124000"/>
              </a:lnSpc>
              <a:spcBef>
                <a:spcPct val="0"/>
              </a:spcBef>
            </a:pPr>
            <a:endParaRPr lang="pl-PL" altLang="pl-PL" sz="1600" dirty="0">
              <a:ea typeface="Mongolian Baiti" panose="03000500000000000000" pitchFamily="66" charset="0"/>
            </a:endParaRPr>
          </a:p>
          <a:p>
            <a:pPr algn="just">
              <a:lnSpc>
                <a:spcPct val="124000"/>
              </a:lnSpc>
              <a:spcBef>
                <a:spcPct val="0"/>
              </a:spcBef>
            </a:pPr>
            <a:r>
              <a:rPr lang="pl-PL" altLang="pl-PL" sz="1600" dirty="0">
                <a:ea typeface="Mongolian Baiti" panose="03000500000000000000" pitchFamily="66" charset="0"/>
              </a:rPr>
              <a:t>Możliwość wypełniania wniosku w systemie LSI2014 pojawia się dopiero w momencie </a:t>
            </a:r>
            <a:r>
              <a:rPr lang="pl-PL" altLang="pl-PL" sz="1600" b="1" dirty="0">
                <a:ea typeface="Mongolian Baiti" panose="03000500000000000000" pitchFamily="66" charset="0"/>
              </a:rPr>
              <a:t>rozpoczęcia naboru</a:t>
            </a:r>
            <a:r>
              <a:rPr lang="pl-PL" altLang="pl-PL" sz="1600" dirty="0">
                <a:ea typeface="Mongolian Baiti" panose="03000500000000000000" pitchFamily="66" charset="0"/>
              </a:rPr>
              <a:t>, a nie jego ogłoszenia.</a:t>
            </a:r>
          </a:p>
          <a:p>
            <a:pPr algn="just">
              <a:lnSpc>
                <a:spcPct val="124000"/>
              </a:lnSpc>
              <a:spcBef>
                <a:spcPct val="0"/>
              </a:spcBef>
            </a:pPr>
            <a:endParaRPr lang="pl-PL" altLang="pl-PL" sz="1600" dirty="0">
              <a:ea typeface="Mongolian Baiti" panose="03000500000000000000" pitchFamily="66" charset="0"/>
            </a:endParaRPr>
          </a:p>
          <a:p>
            <a:pPr algn="just">
              <a:lnSpc>
                <a:spcPct val="124000"/>
              </a:lnSpc>
              <a:spcBef>
                <a:spcPct val="0"/>
              </a:spcBef>
            </a:pPr>
            <a:r>
              <a:rPr lang="pl-PL" altLang="pl-PL" sz="1600" dirty="0">
                <a:ea typeface="Mongolian Baiti" panose="03000500000000000000" pitchFamily="66" charset="0"/>
              </a:rPr>
              <a:t>Aktualną </a:t>
            </a:r>
            <a:r>
              <a:rPr lang="pl-PL" altLang="pl-PL" sz="1600" b="1" i="1" dirty="0">
                <a:ea typeface="Mongolian Baiti" panose="03000500000000000000" pitchFamily="66" charset="0"/>
              </a:rPr>
              <a:t>Instrukcję użytkownika Serwisu Beneficjenta LSI2014</a:t>
            </a:r>
            <a:r>
              <a:rPr lang="pl-PL" altLang="pl-PL" sz="1600" dirty="0">
                <a:ea typeface="Mongolian Baiti" panose="03000500000000000000" pitchFamily="66" charset="0"/>
              </a:rPr>
              <a:t> </a:t>
            </a:r>
            <a:r>
              <a:rPr lang="pl-PL" altLang="pl-PL" sz="1600" dirty="0" smtClean="0">
                <a:ea typeface="Mongolian Baiti" panose="03000500000000000000" pitchFamily="66" charset="0"/>
              </a:rPr>
              <a:t>(wersja 1.25) znaleźć można pod </a:t>
            </a:r>
            <a:r>
              <a:rPr lang="pl-PL" altLang="pl-PL" sz="1600" dirty="0">
                <a:ea typeface="Mongolian Baiti" panose="03000500000000000000" pitchFamily="66" charset="0"/>
              </a:rPr>
              <a:t>adresem:</a:t>
            </a:r>
          </a:p>
          <a:p>
            <a:pPr algn="just">
              <a:lnSpc>
                <a:spcPct val="124000"/>
              </a:lnSpc>
              <a:spcBef>
                <a:spcPct val="0"/>
              </a:spcBef>
            </a:pPr>
            <a:r>
              <a:rPr lang="pl-PL" altLang="pl-PL" sz="1600" dirty="0" smtClean="0">
                <a:solidFill>
                  <a:srgbClr val="00B0F0"/>
                </a:solidFill>
                <a:ea typeface="Mongolian Baiti" panose="03000500000000000000" pitchFamily="66" charset="0"/>
              </a:rPr>
              <a:t>www.rpo.wzp.pl/sites/default/files/instrukcja_uzytkownika_lsi2014-serwis_beneficjenta_1_25.pdf</a:t>
            </a:r>
            <a:endParaRPr lang="pl-PL" altLang="pl-PL" sz="1600" dirty="0">
              <a:ea typeface="Mongolian Baiti" panose="03000500000000000000" pitchFamily="66" charset="0"/>
            </a:endParaRPr>
          </a:p>
          <a:p>
            <a:pPr algn="just">
              <a:lnSpc>
                <a:spcPct val="124000"/>
              </a:lnSpc>
              <a:spcBef>
                <a:spcPct val="0"/>
              </a:spcBef>
            </a:pPr>
            <a:endParaRPr lang="pl-PL" altLang="pl-PL" sz="1600" i="1" dirty="0">
              <a:ea typeface="Mongolian Baiti" panose="03000500000000000000" pitchFamily="66" charset="0"/>
            </a:endParaRPr>
          </a:p>
          <a:p>
            <a:pPr algn="just">
              <a:lnSpc>
                <a:spcPct val="124000"/>
              </a:lnSpc>
              <a:spcBef>
                <a:spcPct val="0"/>
              </a:spcBef>
            </a:pPr>
            <a:r>
              <a:rPr lang="pl-PL" altLang="pl-PL" sz="1600" b="1" i="1" dirty="0">
                <a:ea typeface="Mongolian Baiti" panose="03000500000000000000" pitchFamily="66" charset="0"/>
              </a:rPr>
              <a:t>Instrukcja wypełniania wniosku o dofinansowanie projektu w ramach RPO WZ 2014-2020 dla projektów w ramach Europejskiego Funduszu Społecznego</a:t>
            </a:r>
            <a:r>
              <a:rPr lang="pl-PL" altLang="pl-PL" sz="1600" dirty="0">
                <a:ea typeface="Mongolian Baiti" panose="03000500000000000000" pitchFamily="66" charset="0"/>
              </a:rPr>
              <a:t> (zawsze najbardziej aktualna) wraz ze wszystkimi niezbędnymi załącznikami </a:t>
            </a:r>
            <a:r>
              <a:rPr lang="pl-PL" altLang="pl-PL" sz="1600" dirty="0" smtClean="0">
                <a:ea typeface="Mongolian Baiti" panose="03000500000000000000" pitchFamily="66" charset="0"/>
              </a:rPr>
              <a:t>zamieszczana </a:t>
            </a:r>
            <a:r>
              <a:rPr lang="pl-PL" altLang="pl-PL" sz="1600" dirty="0">
                <a:ea typeface="Mongolian Baiti" panose="03000500000000000000" pitchFamily="66" charset="0"/>
              </a:rPr>
              <a:t>jest pod </a:t>
            </a:r>
            <a:r>
              <a:rPr lang="pl-PL" altLang="pl-PL" sz="1600" dirty="0" smtClean="0">
                <a:ea typeface="Mongolian Baiti" panose="03000500000000000000" pitchFamily="66" charset="0"/>
              </a:rPr>
              <a:t>adresem: </a:t>
            </a:r>
            <a:r>
              <a:rPr lang="pl-PL" altLang="pl-PL" sz="1600" dirty="0" smtClean="0">
                <a:solidFill>
                  <a:srgbClr val="00B0F0"/>
                </a:solidFill>
                <a:ea typeface="Mongolian Baiti" panose="03000500000000000000" pitchFamily="66" charset="0"/>
              </a:rPr>
              <a:t>www.rpo.wzp.pl/node/1027</a:t>
            </a:r>
          </a:p>
          <a:p>
            <a:pPr algn="just">
              <a:lnSpc>
                <a:spcPct val="124000"/>
              </a:lnSpc>
              <a:spcBef>
                <a:spcPct val="0"/>
              </a:spcBef>
            </a:pPr>
            <a:r>
              <a:rPr lang="pl-PL" altLang="pl-PL" sz="1600" dirty="0" smtClean="0">
                <a:solidFill>
                  <a:srgbClr val="FF0000"/>
                </a:solidFill>
                <a:ea typeface="Mongolian Baiti" panose="03000500000000000000" pitchFamily="66" charset="0"/>
              </a:rPr>
              <a:t>Właściwa dla przedmiotowego naboru </a:t>
            </a:r>
            <a:r>
              <a:rPr lang="pl-PL" altLang="pl-PL" sz="1600" i="1" dirty="0" smtClean="0">
                <a:solidFill>
                  <a:srgbClr val="FF0000"/>
                </a:solidFill>
                <a:ea typeface="Mongolian Baiti" panose="03000500000000000000" pitchFamily="66" charset="0"/>
              </a:rPr>
              <a:t>Instrukcja</a:t>
            </a:r>
            <a:r>
              <a:rPr lang="pl-PL" altLang="pl-PL" sz="1600" dirty="0" smtClean="0">
                <a:solidFill>
                  <a:srgbClr val="FF0000"/>
                </a:solidFill>
                <a:ea typeface="Mongolian Baiti" panose="03000500000000000000" pitchFamily="66" charset="0"/>
              </a:rPr>
              <a:t> pojawi się pod wskazanym adresem najpóźniej z dniem rozpoczęcia naboru.</a:t>
            </a:r>
          </a:p>
          <a:p>
            <a:pPr algn="just">
              <a:lnSpc>
                <a:spcPct val="124000"/>
              </a:lnSpc>
              <a:spcBef>
                <a:spcPct val="0"/>
              </a:spcBef>
            </a:pPr>
            <a:r>
              <a:rPr lang="pl-PL" altLang="pl-PL" sz="1600" dirty="0" smtClean="0">
                <a:ea typeface="Mongolian Baiti" panose="03000500000000000000" pitchFamily="66" charset="0"/>
              </a:rPr>
              <a:t>Przeglądarki </a:t>
            </a:r>
            <a:r>
              <a:rPr lang="pl-PL" altLang="pl-PL" sz="1600" dirty="0">
                <a:ea typeface="Mongolian Baiti" panose="03000500000000000000" pitchFamily="66" charset="0"/>
              </a:rPr>
              <a:t>internetowe, rekomendowane do obsługi LSI2014 to </a:t>
            </a:r>
            <a:r>
              <a:rPr lang="fr-FR" altLang="pl-PL" sz="1600" dirty="0">
                <a:ea typeface="Mongolian Baiti" panose="03000500000000000000" pitchFamily="66" charset="0"/>
              </a:rPr>
              <a:t>Mozilla Firefox lub Internet Explorer</a:t>
            </a:r>
            <a:r>
              <a:rPr lang="pl-PL" altLang="pl-PL" sz="1600" dirty="0">
                <a:ea typeface="Mongolian Baiti" panose="03000500000000000000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382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4636</Words>
  <Application>Microsoft Office PowerPoint</Application>
  <PresentationFormat>Panoramiczny</PresentationFormat>
  <Paragraphs>655</Paragraphs>
  <Slides>81</Slides>
  <Notes>33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81</vt:i4>
      </vt:variant>
    </vt:vector>
  </HeadingPairs>
  <TitlesOfParts>
    <vt:vector size="91" baseType="lpstr">
      <vt:lpstr>Arial</vt:lpstr>
      <vt:lpstr>Book Antiqua</vt:lpstr>
      <vt:lpstr>Calibri</vt:lpstr>
      <vt:lpstr>Calibri Light</vt:lpstr>
      <vt:lpstr>Courier New</vt:lpstr>
      <vt:lpstr>Mongolian Baiti</vt:lpstr>
      <vt:lpstr>Times New Roman</vt:lpstr>
      <vt:lpstr>TitilliumText25L</vt:lpstr>
      <vt:lpstr>Wingdings</vt:lpstr>
      <vt:lpstr>Motyw pakietu Office</vt:lpstr>
      <vt:lpstr>SPOTKANIE INFORMACYJNE</vt:lpstr>
      <vt:lpstr>Oś priorytetowa VIII Edukacja Działanie 8.3 Wsparcie szkół i placówek prowadzących kształcenie ogólne oraz uczniów uczestniczących  w kształceniu podstawowym, gimnazjalnym i ponadgimnazjalnym w ramach Strategii ZIT dla Szczecińskiego Obszaru Metropolitalnego </vt:lpstr>
      <vt:lpstr>Poziom dofinansowania projektów w ramach Działania</vt:lpstr>
      <vt:lpstr>Ocena </vt:lpstr>
      <vt:lpstr>Ocena wniosków w ramach konkursu nr RPZP.08.03.00-IP.02-32-K34/18  </vt:lpstr>
      <vt:lpstr>Ważne informacje!</vt:lpstr>
      <vt:lpstr>Pisemny wniosek o przyznanie pomocy </vt:lpstr>
      <vt:lpstr>Skuteczne złożenie wniosku w ramach Działania 8.3</vt:lpstr>
      <vt:lpstr>LSI2014, czyli Lokalny System Informatyczny 2014</vt:lpstr>
      <vt:lpstr>Analiza spełnienia warunków formalnych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Ocena w ramach kryterium nr 4 Doświadczenie wnioskodawcy i partnera</vt:lpstr>
      <vt:lpstr>Ocena w ramach kryterium nr 5 Zaplecze realizacji projektu </vt:lpstr>
      <vt:lpstr>Ocena w ramach kryterium nr 5 Zaplecze realizacji projektu – cd. </vt:lpstr>
      <vt:lpstr>Prezentacja programu PowerPoint</vt:lpstr>
      <vt:lpstr>Prezentacja programu PowerPoint</vt:lpstr>
      <vt:lpstr>Wkład własny</vt:lpstr>
      <vt:lpstr>Prezentacja programu PowerPoint</vt:lpstr>
      <vt:lpstr>Prezentacja programu PowerPoint</vt:lpstr>
      <vt:lpstr>Koszty pośrednie zgodnie z Wytycznymi w zakresie kwalifikowalności wydatków</vt:lpstr>
      <vt:lpstr>Kwoty ryczałtowe</vt:lpstr>
      <vt:lpstr>Kwoty ryczałtowe</vt:lpstr>
      <vt:lpstr>Kwoty ryczałtowe </vt:lpstr>
      <vt:lpstr>Prezentacja programu PowerPoint</vt:lpstr>
      <vt:lpstr>Prezentacja programu PowerPoint</vt:lpstr>
      <vt:lpstr>Uwaga!</vt:lpstr>
      <vt:lpstr>Prezentacja programu PowerPoint</vt:lpstr>
      <vt:lpstr>Stanowisko to nie negocjacje!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Pytania od Beneficjentów</vt:lpstr>
      <vt:lpstr>1. KRYTERIA DOSTĘPU – DOBÓR GRUPY DOCELOWEJ. </vt:lpstr>
      <vt:lpstr>2. REALIZACJA PROJEKTÓW W SZKOŁACH, GDZIE REALIZOWANO JUŻ PROJEKTY – DOSTĘPNOŚĆ, FORMA WSPARCIA. Czy jeżeli wystąpiło „działanie” np. szkolenie logopedy w indywidualizacji, to czy teraz np. może być szkolenie nauczycieli z kompetencji TIK itp.?  </vt:lpstr>
      <vt:lpstr>2. REALIZACJA PROJEKTÓW W SZKOŁACH, GDZIE REALIZOWANO JUŻ PROJEKTY – DOSTĘPNOŚĆ, FORMA WSPARCIA. Czy jeżeli wystąpiło „działanie” np. szkolenie logopedy  w indywidualizacji, to czy teraz np. może być szkolenie nauczycieli  z kompetencji TIK itp.?</vt:lpstr>
      <vt:lpstr>3. Z POWODU BRAKU TESTÓW KOMPETENCJI, PROSZĘ O OMÓWIENIE DOSTĘPNOŚCI SZKÓŁ DO PROJEKTU W ZWIĄZKU Z „WYNIKAMI NAUCZANIA” – INNE KRYTERIUM NIŻ DIAGNOZA </vt:lpstr>
      <vt:lpstr>Prezentacja programu PowerPoint</vt:lpstr>
      <vt:lpstr>Informacja i promocja</vt:lpstr>
      <vt:lpstr>Obowiązki informacyjne</vt:lpstr>
      <vt:lpstr>Jak oznaczyć miejsce projektu?</vt:lpstr>
      <vt:lpstr>Nowe zasady oznaczania – co się zmienia?</vt:lpstr>
      <vt:lpstr>Kto powinien stosować nowe zasady oznaczania projektów?</vt:lpstr>
      <vt:lpstr>Jak będzie wyglądał nowy zestaw znaków?</vt:lpstr>
      <vt:lpstr>Poprawne zestawienia</vt:lpstr>
      <vt:lpstr>Nowe zasady oznaczania</vt:lpstr>
      <vt:lpstr>Kiedy nie trzeba stosować barw RP?</vt:lpstr>
      <vt:lpstr>Jakie logotypy należy stosować w wersji czarno-białej?</vt:lpstr>
      <vt:lpstr>Przykłady błędów</vt:lpstr>
      <vt:lpstr>Dodatkowych informacji na temat konkursu udzielają:</vt:lpstr>
      <vt:lpstr>Aktualne nabory na www.wup.pl/rpo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Krycki Wojciech</dc:creator>
  <cp:lastModifiedBy>Romanowicz Aleksandra</cp:lastModifiedBy>
  <cp:revision>137</cp:revision>
  <dcterms:created xsi:type="dcterms:W3CDTF">2018-01-11T08:55:36Z</dcterms:created>
  <dcterms:modified xsi:type="dcterms:W3CDTF">2018-02-13T12:31:41Z</dcterms:modified>
</cp:coreProperties>
</file>